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slideMasters/slideMaster1.xml" ContentType="application/vnd.openxmlformats-officedocument.presentationml.slideMaster+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slides/slide1.xml" ContentType="application/vnd.openxmlformats-officedocument.presentationml.slide+xml"/>
  <Override PartName="/ppt/notesSlides/notesSlide2.xml" ContentType="application/vnd.openxmlformats-officedocument.presentationml.notesSlide+xml"/>
  <Override PartName="/ppt/slides/slide2.xml" ContentType="application/vnd.openxmlformats-officedocument.presentationml.slide+xml"/>
  <Override PartName="/ppt/notesSlides/notesSlide3.xml" ContentType="application/vnd.openxmlformats-officedocument.presentationml.notesSlide+xml"/>
  <Override PartName="/ppt/slides/slide3.xml" ContentType="application/vnd.openxmlformats-officedocument.presentationml.slide+xml"/>
  <Override PartName="/ppt/notesSlides/notesSlide4.xml" ContentType="application/vnd.openxmlformats-officedocument.presentationml.notesSlide+xml"/>
  <Override PartName="/ppt/slides/slide4.xml" ContentType="application/vnd.openxmlformats-officedocument.presentationml.slide+xml"/>
  <Override PartName="/ppt/notesSlides/notesSlide5.xml" ContentType="application/vnd.openxmlformats-officedocument.presentationml.notesSlide+xml"/>
  <Override PartName="/ppt/slides/slide5.xml" ContentType="application/vnd.openxmlformats-officedocument.presentationml.slide+xml"/>
  <Override PartName="/ppt/notesSlides/notesSlide6.xml" ContentType="application/vnd.openxmlformats-officedocument.presentationml.notesSlide+xml"/>
  <Override PartName="/ppt/slides/slide6.xml" ContentType="application/vnd.openxmlformats-officedocument.presentationml.slide+xml"/>
  <Override PartName="/ppt/notesSlides/notesSlide7.xml" ContentType="application/vnd.openxmlformats-officedocument.presentationml.notesSlide+xml"/>
  <Override PartName="/ppt/slides/slide7.xml" ContentType="application/vnd.openxmlformats-officedocument.presentationml.slide+xml"/>
  <Override PartName="/ppt/notesSlides/notesSlide8.xml" ContentType="application/vnd.openxmlformats-officedocument.presentationml.notesSlide+xml"/>
  <Override PartName="/ppt/slides/slide8.xml" ContentType="application/vnd.openxmlformats-officedocument.presentationml.slide+xml"/>
  <Override PartName="/ppt/notesSlides/notesSlide9.xml" ContentType="application/vnd.openxmlformats-officedocument.presentationml.notesSlide+xml"/>
  <Override PartName="/ppt/slides/slide9.xml" ContentType="application/vnd.openxmlformats-officedocument.presentationml.slide+xml"/>
  <Override PartName="/ppt/slides/slide10.xml" ContentType="application/vnd.openxmlformats-officedocument.presentationml.slide+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660" r:id="rId1"/>
  </p:sldMasterIdLst>
  <p:notesMasterIdLst>
    <p:notesMasterId r:id="rId2"/>
  </p:notesMasterIdLst>
  <p:sldIdLst>
    <p:sldId id="256" r:id="rId4"/>
    <p:sldId id="257" r:id="rId5"/>
    <p:sldId id="258" r:id="rId6"/>
    <p:sldId id="259" r:id="rId7"/>
    <p:sldId id="260" r:id="rId8"/>
    <p:sldId id="261" r:id="rId9"/>
    <p:sldId id="262" r:id="rId10"/>
    <p:sldId id="263" r:id="rId11"/>
    <p:sldId id="264" r:id="rId12"/>
    <p:sldId id="265" r:id="rId13"/>
  </p:sldIdLst>
  <p:sldSz cx="14630400" cy="8229600"/>
  <p:notesSz cx="6857895" cy="9143861"/>
  <p:kinsoku lang="zh-CN" invalStChars="!%),.:;?]}¨·ˇˉ་―‖’”…‰∶、。〃々〉》」』】〕〗！＂＇％），．：；？］｀｜｝～￠" invalEndChars="([{·‘“〈《「『【〔〖（．［｛￡￥"/>
  <p:defaultTextStyle>
    <a:defPPr>
      <a:defRPr lang="zh-CN"/>
    </a:defPPr>
    <a:lvl1pPr marL="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1pPr>
    <a:lvl2pPr marL="457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2pPr>
    <a:lvl3pPr marL="914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3pPr>
    <a:lvl4pPr marL="13716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4pPr>
    <a:lvl5pPr marL="18288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5pPr>
    <a:lvl6pPr marL="22860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6pPr>
    <a:lvl7pPr marL="27432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7pPr>
    <a:lvl8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8pPr>
    <a:lvl9pPr marL="3200400" indent="0" algn="l" defTabSz="914400" eaLnBrk="1" fontAlgn="auto" latinLnBrk="0" hangingPunct="1">
      <a:buNone/>
      <a:defRPr sz="1800" kern="1200">
        <a:solidFill>
          <a:schemeClr val="tx1"/>
        </a:solidFill>
        <a:latin typeface="Droid Sans" pitchFamily="0" charset="0"/>
        <a:ea typeface="宋体" pitchFamily="0" charset="0"/>
        <a:cs typeface="Droid Sans" pitchFamily="0" charset="0"/>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showPr showNarration="1">
    <p:penClr>
      <a:srgbClr val="FF0000"/>
    </p:penClr>
    <p:extLst>
      <p:ext uri="{EC167BDD-8182-4AB7-AECC-EB403E3ABB37}">
        <p14:laserClr xmlns:p14="http://schemas.microsoft.com/office/powerpoint/2010/main">
          <a:srgbClr val="FF0000"/>
        </p14:laserClr>
      </p:ext>
    </p:extLst>
  </p:showPr>
</p:presentationPr>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p:normalViewPr>
    <p:restoredLeft sz="15611" autoAdjust="0"/>
    <p:restoredTop sz="99500" autoAdjust="0"/>
  </p:normalViewPr>
  <p:slideViewPr>
    <p:cSldViewPr snapToGrid="0" snapToObjects="1">
      <p:cViewPr varScale="1">
        <p:scale>
          <a:sx n="70" d="100"/>
          <a:sy n="70" d="100"/>
        </p:scale>
        <p:origin x="0" y="0"/>
      </p:cViewPr>
      <p:guideLst/>
    </p:cSldViewPr>
  </p:slideViewPr>
  <p:outlineViewPr>
    <p:cViewPr>
      <p:scale>
        <a:sx n="33" d="100"/>
        <a:sy n="33" d="100"/>
      </p:scale>
      <p:origin x="0" y="0"/>
    </p:cViewPr>
    <p:sldLst/>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7" d="100"/>
          <a:sy n="57" d="100"/>
        </p:scale>
        <p:origin x="0" y="0"/>
      </p:cViewPr>
      <p:guideLst/>
    </p:cSldViewPr>
  </p:notesViewPr>
  <p:gridSpacing cx="72009" cy="72009"/>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theme" Target="theme/theme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107846"/>
      </p:ext>
    </p:extLst>
  </p:cSld>
  <p:clrMap bg1="lt1" tx1="dk1" bg2="lt2" tx2="dk2" accent1="accent1" accent2="accent2" accent3="accent3" accent4="accent4" accent5="accent5" accent6="accent6" hlink="hlink" folHlink="folHlink"/>
  <p:hf sldNum="1" hdr="0" ftr="0" dt="0"/>
  <p:notesStyle>
    <a:lvl1pPr marL="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1pPr>
    <a:lvl2pPr marL="457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2pPr>
    <a:lvl3pPr marL="914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3pPr>
    <a:lvl4pPr marL="13716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4pPr>
    <a:lvl5pPr marL="18288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5pPr>
    <a:lvl6pPr marL="22860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6pPr>
    <a:lvl7pPr marL="27432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7pPr>
    <a:lvl8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8pPr>
    <a:lvl9pPr marL="3200400" indent="0" algn="l" defTabSz="914400" eaLnBrk="1" fontAlgn="auto" latinLnBrk="0" hangingPunct="1">
      <a:lnSpc>
        <a:spcPct val="100000"/>
      </a:lnSpc>
      <a:spcBef>
        <a:spcPts val="0"/>
      </a:spcBef>
      <a:spcAft>
        <a:spcPts val="0"/>
      </a:spcAft>
      <a:buNone/>
      <a:defRPr sz="1200" b="0" i="0" u="none" strike="noStrike" kern="1200" cap="none" spc="0" baseline="0">
        <a:solidFill>
          <a:schemeClr val="tx1"/>
        </a:solidFill>
        <a:latin typeface="Calibri" pitchFamily="0" charset="0"/>
        <a:ea typeface="等线" pitchFamily="0" charset="0"/>
        <a:cs typeface="Calibri" pitchFamily="0" charset="0"/>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7" name="对象"/>
          <p:cNvSpPr>
            <a:spLocks noGrp="1" noChangeAspect="1"/>
          </p:cNvSpPr>
          <p:nvPr>
            <p:ph type="sldImg"/>
          </p:nvPr>
        </p:nvSpPr>
        <p:spPr>
          <a:xfrm rot="0">
            <a:off x="0" y="0"/>
            <a:ext cx="0" cy="0"/>
          </a:xfrm>
          <a:prstGeom prst="rect"/>
          <a:noFill/>
          <a:ln w="12700" cmpd="sng" cap="flat">
            <a:noFill/>
            <a:prstDash val="solid"/>
            <a:miter/>
          </a:ln>
        </p:spPr>
      </p:sp>
      <p:sp>
        <p:nvSpPr>
          <p:cNvPr id="8"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9" name="矩形"/>
          <p:cNvSpPr>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1</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292283042"/>
      </p:ext>
    </p:extLst>
  </p:cSld>
  <p:clrMapOvr>
    <a:masterClrMapping/>
  </p:clrMapOvr>
</p:notes>
</file>

<file path=ppt/notesSlides/notesSlide2.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24" name="对象"/>
          <p:cNvSpPr>
            <a:spLocks noGrp="1" noChangeAspect="1"/>
          </p:cNvSpPr>
          <p:nvPr>
            <p:ph type="sldImg"/>
          </p:nvPr>
        </p:nvSpPr>
        <p:spPr>
          <a:xfrm rot="0">
            <a:off x="0" y="0"/>
            <a:ext cx="0" cy="0"/>
          </a:xfrm>
          <a:prstGeom prst="rect"/>
          <a:noFill/>
          <a:ln w="12700" cmpd="sng" cap="flat">
            <a:noFill/>
            <a:prstDash val="solid"/>
            <a:miter/>
          </a:ln>
        </p:spPr>
      </p:sp>
      <p:sp>
        <p:nvSpPr>
          <p:cNvPr id="25"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26" name="矩形"/>
          <p:cNvSpPr>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2</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929970900"/>
      </p:ext>
    </p:extLst>
  </p:cSld>
  <p:clrMapOvr>
    <a:masterClrMapping/>
  </p:clrMapOvr>
</p:notes>
</file>

<file path=ppt/notesSlides/notesSlide3.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41" name="对象"/>
          <p:cNvSpPr>
            <a:spLocks noGrp="1" noChangeAspect="1"/>
          </p:cNvSpPr>
          <p:nvPr>
            <p:ph type="sldImg"/>
          </p:nvPr>
        </p:nvSpPr>
        <p:spPr>
          <a:xfrm rot="0">
            <a:off x="0" y="0"/>
            <a:ext cx="0" cy="0"/>
          </a:xfrm>
          <a:prstGeom prst="rect"/>
          <a:noFill/>
          <a:ln w="12700" cmpd="sng" cap="flat">
            <a:noFill/>
            <a:prstDash val="solid"/>
            <a:miter/>
          </a:ln>
        </p:spPr>
      </p:sp>
      <p:sp>
        <p:nvSpPr>
          <p:cNvPr id="42"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43" name="矩形"/>
          <p:cNvSpPr>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3</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618440781"/>
      </p:ext>
    </p:extLst>
  </p:cSld>
  <p:clrMapOvr>
    <a:masterClrMapping/>
  </p:clrMapOvr>
</p:notes>
</file>

<file path=ppt/notesSlides/notesSlide4.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52" name="对象"/>
          <p:cNvSpPr>
            <a:spLocks noGrp="1" noChangeAspect="1"/>
          </p:cNvSpPr>
          <p:nvPr>
            <p:ph type="sldImg"/>
          </p:nvPr>
        </p:nvSpPr>
        <p:spPr>
          <a:xfrm rot="0">
            <a:off x="0" y="0"/>
            <a:ext cx="0" cy="0"/>
          </a:xfrm>
          <a:prstGeom prst="rect"/>
          <a:noFill/>
          <a:ln w="12700" cmpd="sng" cap="flat">
            <a:noFill/>
            <a:prstDash val="solid"/>
            <a:miter/>
          </a:ln>
        </p:spPr>
      </p:sp>
      <p:sp>
        <p:nvSpPr>
          <p:cNvPr id="53"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54" name="矩形"/>
          <p:cNvSpPr>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4</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991575996"/>
      </p:ext>
    </p:extLst>
  </p:cSld>
  <p:clrMapOvr>
    <a:masterClrMapping/>
  </p:clrMapOvr>
</p:notes>
</file>

<file path=ppt/notesSlides/notesSlide5.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67" name="对象"/>
          <p:cNvSpPr>
            <a:spLocks noGrp="1" noChangeAspect="1"/>
          </p:cNvSpPr>
          <p:nvPr>
            <p:ph type="sldImg"/>
          </p:nvPr>
        </p:nvSpPr>
        <p:spPr>
          <a:xfrm rot="0">
            <a:off x="0" y="0"/>
            <a:ext cx="0" cy="0"/>
          </a:xfrm>
          <a:prstGeom prst="rect"/>
          <a:noFill/>
          <a:ln w="12700" cmpd="sng" cap="flat">
            <a:noFill/>
            <a:prstDash val="solid"/>
            <a:miter/>
          </a:ln>
        </p:spPr>
      </p:sp>
      <p:sp>
        <p:nvSpPr>
          <p:cNvPr id="68"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69" name="矩形"/>
          <p:cNvSpPr>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5</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498313255"/>
      </p:ext>
    </p:extLst>
  </p:cSld>
  <p:clrMapOvr>
    <a:masterClrMapping/>
  </p:clrMapOvr>
</p:notes>
</file>

<file path=ppt/notesSlides/notesSlide6.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85" name="对象"/>
          <p:cNvSpPr>
            <a:spLocks noGrp="1" noChangeAspect="1"/>
          </p:cNvSpPr>
          <p:nvPr>
            <p:ph type="sldImg"/>
          </p:nvPr>
        </p:nvSpPr>
        <p:spPr>
          <a:xfrm rot="0">
            <a:off x="0" y="0"/>
            <a:ext cx="0" cy="0"/>
          </a:xfrm>
          <a:prstGeom prst="rect"/>
          <a:noFill/>
          <a:ln w="12700" cmpd="sng" cap="flat">
            <a:noFill/>
            <a:prstDash val="solid"/>
            <a:miter/>
          </a:ln>
        </p:spPr>
      </p:sp>
      <p:sp>
        <p:nvSpPr>
          <p:cNvPr id="86"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87" name="矩形"/>
          <p:cNvSpPr>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6</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968566169"/>
      </p:ext>
    </p:extLst>
  </p:cSld>
  <p:clrMapOvr>
    <a:masterClrMapping/>
  </p:clrMapOvr>
</p:notes>
</file>

<file path=ppt/notesSlides/notesSlide7.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03" name="对象"/>
          <p:cNvSpPr>
            <a:spLocks noGrp="1" noChangeAspect="1"/>
          </p:cNvSpPr>
          <p:nvPr>
            <p:ph type="sldImg"/>
          </p:nvPr>
        </p:nvSpPr>
        <p:spPr>
          <a:xfrm rot="0">
            <a:off x="0" y="0"/>
            <a:ext cx="0" cy="0"/>
          </a:xfrm>
          <a:prstGeom prst="rect"/>
          <a:noFill/>
          <a:ln w="12700" cmpd="sng" cap="flat">
            <a:noFill/>
            <a:prstDash val="solid"/>
            <a:miter/>
          </a:ln>
        </p:spPr>
      </p:sp>
      <p:sp>
        <p:nvSpPr>
          <p:cNvPr id="104"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05" name="矩形"/>
          <p:cNvSpPr>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7</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926659236"/>
      </p:ext>
    </p:extLst>
  </p:cSld>
  <p:clrMapOvr>
    <a:masterClrMapping/>
  </p:clrMapOvr>
</p:notes>
</file>

<file path=ppt/notesSlides/notesSlide8.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21" name="对象"/>
          <p:cNvSpPr>
            <a:spLocks noGrp="1" noChangeAspect="1"/>
          </p:cNvSpPr>
          <p:nvPr>
            <p:ph type="sldImg"/>
          </p:nvPr>
        </p:nvSpPr>
        <p:spPr>
          <a:xfrm rot="0">
            <a:off x="0" y="0"/>
            <a:ext cx="0" cy="0"/>
          </a:xfrm>
          <a:prstGeom prst="rect"/>
          <a:noFill/>
          <a:ln w="12700" cmpd="sng" cap="flat">
            <a:noFill/>
            <a:prstDash val="solid"/>
            <a:miter/>
          </a:ln>
        </p:spPr>
      </p:sp>
      <p:sp>
        <p:nvSpPr>
          <p:cNvPr id="122"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23" name="矩形"/>
          <p:cNvSpPr>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8</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330743311"/>
      </p:ext>
    </p:extLst>
  </p:cSld>
  <p:clrMapOvr>
    <a:masterClrMapping/>
  </p:clrMapOvr>
</p:notes>
</file>

<file path=ppt/notesSlides/notesSlide9.xml><?xml version="1.0" encoding="utf-8"?>
<p:notes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33" name="对象"/>
          <p:cNvSpPr>
            <a:spLocks noGrp="1" noChangeAspect="1"/>
          </p:cNvSpPr>
          <p:nvPr>
            <p:ph type="sldImg"/>
          </p:nvPr>
        </p:nvSpPr>
        <p:spPr>
          <a:xfrm rot="0">
            <a:off x="0" y="0"/>
            <a:ext cx="0" cy="0"/>
          </a:xfrm>
          <a:prstGeom prst="rect"/>
          <a:noFill/>
          <a:ln w="12700" cmpd="sng" cap="flat">
            <a:noFill/>
            <a:prstDash val="solid"/>
            <a:miter/>
          </a:ln>
        </p:spPr>
      </p:sp>
      <p:sp>
        <p:nvSpPr>
          <p:cNvPr id="134" name="文本框"/>
          <p:cNvSpPr>
            <a:spLocks noGrp="1"/>
          </p:cNvSpPr>
          <p:nvPr>
            <p:ph type="body" idx="1"/>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endParaRPr lang="zh-CN" altLang="en-US"/>
          </a:p>
        </p:txBody>
      </p:sp>
      <p:sp>
        <p:nvSpPr>
          <p:cNvPr id="135" name="矩形"/>
          <p:cNvSpPr>
            <a:spLocks/>
          </p:cNvSpPr>
          <p:nvPr/>
        </p:nvSpPr>
        <p:spPr>
          <a:xfrm rot="0">
            <a:off x="0" y="0"/>
            <a:ext cx="0" cy="0"/>
          </a:xfrm>
          <a:prstGeom prst="rect"/>
          <a:noFill/>
          <a:ln w="12700" cmpd="sng" cap="flat">
            <a:noFill/>
            <a:prstDash val="solid"/>
            <a:miter/>
          </a:ln>
        </p:spPr>
        <p:txBody>
          <a:bodyPr vert="horz" wrap="square" lIns="91440" tIns="45720" rIns="91440" bIns="45720" anchor="t" anchorCtr="0">
            <a:prstTxWarp prst="textNoShape"/>
          </a:bodyPr>
          <a:lstStyle/>
          <a:p>
            <a:pPr marL="0" indent="0" algn="l">
              <a:lnSpc>
                <a:spcPct val="100000"/>
              </a:lnSpc>
              <a:spcBef>
                <a:spcPts val="0"/>
              </a:spcBef>
              <a:spcAft>
                <a:spcPts val="0"/>
              </a:spcAft>
              <a:buNone/>
            </a:pPr>
            <a:fld id="{CAD2D6BD-DE1B-4B5F-8B41-2702339687B9}" type="slidenum">
              <a:rPr lang="en-US" altLang="zh-CN" sz="1800" b="0" i="0" u="none" strike="noStrike" kern="1200" cap="none" spc="0" baseline="0">
                <a:solidFill>
                  <a:schemeClr val="tx1"/>
                </a:solidFill>
                <a:latin typeface="Calibri" pitchFamily="0" charset="0"/>
                <a:ea typeface="等线" pitchFamily="0" charset="0"/>
                <a:cs typeface="Calibri" pitchFamily="0" charset="0"/>
              </a:rPr>
              <a:t>9</a:t>
            </a:fld>
            <a:endParaRPr lang="zh-CN" altLang="en-US" sz="18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4238060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p="http://schemas.openxmlformats.org/presentationml/2006/main" xmlns:a="http://schemas.openxmlformats.org/drawingml/2006/main" xmlns:r="http://schemas.openxmlformats.org/officeDocument/2006/relationships" type="title" preserve="1">
  <p:cSld name="标题幻灯片">
    <p:spTree>
      <p:nvGrpSpPr>
        <p:cNvPr id="1" name=""/>
        <p:cNvGrpSpPr/>
        <p:nvPr/>
      </p:nvGrpSpPr>
      <p:grpSpPr>
        <a:xfrm>
          <a:off x="0" y="0"/>
          <a:ext cx="0" cy="0"/>
          <a:chOff x="0" y="0"/>
          <a:chExt cx="0" cy="0"/>
        </a:xfrm>
      </p:grpSpPr>
      <p:sp>
        <p:nvSpPr>
          <p:cNvPr id="2" name="文本框"/>
          <p:cNvSpPr>
            <a:spLocks noGrp="1"/>
          </p:cNvSpPr>
          <p:nvPr>
            <p:ph type="ctrTitle"/>
          </p:nvPr>
        </p:nvSpPr>
        <p:spPr>
          <a:xfrm>
            <a:off x="1097280" y="2556510"/>
            <a:ext cx="12435840" cy="1764030"/>
          </a:xfrm>
        </p:spPr>
        <p:txBody>
          <a:bodyPr/>
          <a:lstStyle/>
          <a:p>
            <a:r>
              <a:rPr lang="zh-CN" altLang="en-US" smtClean="0"/>
              <a:t>单击此处编辑母版标题样式</a:t>
            </a:r>
            <a:endParaRPr lang="zh-CN" altLang="en-US"/>
          </a:p>
        </p:txBody>
      </p:sp>
      <p:sp>
        <p:nvSpPr>
          <p:cNvPr id="3" name="文本框"/>
          <p:cNvSpPr>
            <a:spLocks noGrp="1"/>
          </p:cNvSpPr>
          <p:nvPr>
            <p:ph type="subTitle" idx="1"/>
          </p:nvPr>
        </p:nvSpPr>
        <p:spPr>
          <a:xfrm>
            <a:off x="2194560" y="4663440"/>
            <a:ext cx="10241280" cy="210312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872535568"/>
      </p:ext>
    </p:extLst>
  </p:cSld>
  <p:clrMapOvr>
    <a:masterClrMapping/>
  </p:clrMapOvr>
</p:sldLayout>
</file>

<file path=ppt/slideLayouts/slideLayout10.xml><?xml version="1.0" encoding="utf-8"?>
<p:sldLayout xmlns:p="http://schemas.openxmlformats.org/presentationml/2006/main" type="vertTx" preserve="1">
  <p:cSld name="标题和竖排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754244419"/>
      </p:ext>
    </p:extLst>
  </p:cSld>
  <p:clrMapOvr>
    <a:masterClrMapping xmlns:a="http://schemas.openxmlformats.org/drawingml/2006/main"/>
  </p:clrMapOvr>
</p:sldLayout>
</file>

<file path=ppt/slideLayouts/slideLayout11.xml><?xml version="1.0" encoding="utf-8"?>
<p:sldLayout xmlns:p="http://schemas.openxmlformats.org/presentationml/2006/main" type="vertTitleAndTx" preserve="1">
  <p:cSld name="垂直排列标题与文本">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orient="vert"/>
          </p:nvPr>
        </p:nvSpPr>
        <p:spPr>
          <a:xfrm xmlns:a="http://schemas.openxmlformats.org/drawingml/2006/main">
            <a:off x="6629400" y="274638"/>
            <a:ext cx="2057400" cy="5851525"/>
          </a:xfrm>
        </p:spPr>
        <p:txBody>
          <a:bodyPr xmlns:a="http://schemas.openxmlformats.org/drawingml/2006/main" vert="eaVert"/>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orient="vert" idx="1"/>
          </p:nvPr>
        </p:nvSpPr>
        <p:spPr>
          <a:xfrm xmlns:a="http://schemas.openxmlformats.org/drawingml/2006/main">
            <a:off x="457200" y="274638"/>
            <a:ext cx="6019800" cy="5851525"/>
          </a:xfrm>
        </p:spPr>
        <p:txBody>
          <a:bodyPr xmlns:a="http://schemas.openxmlformats.org/drawingml/2006/main" vert="eaVert"/>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95609512"/>
      </p:ext>
    </p:extLst>
  </p:cSld>
  <p:clrMapOvr>
    <a:masterClrMapping xmlns:a="http://schemas.openxmlformats.org/drawingml/2006/main"/>
  </p:clrMapOvr>
</p:sldLayout>
</file>

<file path=ppt/slideLayouts/slideLayout12.xml><?xml version="1.0" encoding="utf-8"?>
<p:sldLayout xmlns:p="http://schemas.openxmlformats.org/presentationml/2006/main" showMasterSp="0" preserve="1">
  <p:cSld name="自定义版式">
    <p:bg>
      <p:bgPr>
        <a:solidFill xmlns:a="http://schemas.openxmlformats.org/drawingml/2006/main">
          <a:schemeClr val="bg1"/>
        </a:solidFill>
      </p:bgPr>
    </p:bg>
    <p:spTree>
      <p:nvGrpSpPr>
        <p:cNvPr id="1" name=""/>
        <p:cNvGrpSpPr/>
        <p:nvPr/>
      </p:nvGrpSpPr>
      <p:grpSpPr>
        <a:xfrm xmlns:a="http://schemas.openxmlformats.org/drawingml/2006/main">
          <a:off x="0" y="0"/>
          <a:ext cx="0" cy="0"/>
          <a:chOff x="0" y="0"/>
          <a:chExt cx="0" cy="0"/>
        </a:xfrm>
      </p:grpSpPr>
      <p:pic>
        <p:nvPicPr>
          <p:cNvPr id="2" name="图片" descr="preencoded.png"/>
          <p:cNvPicPr>
            <a:picLocks xmlns:a="http://schemas.openxmlformats.org/drawingml/2006/main" noChangeAspect="1"/>
          </p:cNvPicPr>
          <p:nvPr/>
        </p:nvPicPr>
        <p:blipFill>
          <a:blip xmlns:a="http://schemas.openxmlformats.org/drawingml/2006/main" xmlns:r="http://schemas.openxmlformats.org/officeDocument/2006/relationships" r:embed="rId2" cstate="print"/>
          <a:stretch xmlns:a="http://schemas.openxmlformats.org/drawingml/2006/main">
            <a:fillRect/>
          </a:stretch>
        </p:blipFill>
        <p:spPr>
          <a:xfrm xmlns:a="http://schemas.openxmlformats.org/drawingml/2006/main" rot="0">
            <a:off x="0" y="0"/>
            <a:ext cx="14630401" cy="8229600"/>
          </a:xfrm>
          <a:prstGeom xmlns:a="http://schemas.openxmlformats.org/drawingml/2006/main" prst="rect"/>
          <a:noFill xmlns:a="http://schemas.openxmlformats.org/drawingml/2006/main"/>
          <a:ln xmlns:a="http://schemas.openxmlformats.org/drawingml/2006/main" w="12700" cmpd="sng" cap="flat">
            <a:noFill/>
            <a:prstDash val="solid"/>
            <a:miter/>
          </a:ln>
        </p:spPr>
      </p:pic>
    </p:spTree>
    <p:extLst>
      <p:ext uri="{BB962C8B-B14F-4D97-AF65-F5344CB8AC3E}">
        <p14:creationId xmlns:p14="http://schemas.microsoft.com/office/powerpoint/2010/main" val="77865163"/>
      </p:ext>
    </p:extLst>
  </p:cSld>
  <p:clrMapOvr>
    <a:masterClrMapping xmlns:a="http://schemas.openxmlformats.org/drawingml/2006/main"/>
  </p:clrMapOvr>
</p:sldLayout>
</file>

<file path=ppt/slideLayouts/slideLayout2.xml><?xml version="1.0" encoding="utf-8"?>
<p:sldLayout xmlns:p="http://schemas.openxmlformats.org/presentationml/2006/main" type="obj" preserve="1">
  <p:cSld name="标题和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p:txBody>
          <a:bodyPr xmlns:a="http://schemas.openxmlformats.org/drawingml/2006/main"/>
          <a:lstStyle xmlns:a="http://schemas.openxmlformats.org/drawingml/2006/main"/>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273245185"/>
      </p:ext>
    </p:extLst>
  </p:cSld>
  <p:clrMapOvr>
    <a:masterClrMapping xmlns:a="http://schemas.openxmlformats.org/drawingml/2006/main"/>
  </p:clrMapOvr>
</p:sldLayout>
</file>

<file path=ppt/slideLayouts/slideLayout3.xml><?xml version="1.0" encoding="utf-8"?>
<p:sldLayout xmlns:p="http://schemas.openxmlformats.org/presentationml/2006/main" type="secHead" preserve="1">
  <p:cSld name="节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722313" y="4406900"/>
            <a:ext cx="7772400" cy="1362075"/>
          </a:xfrm>
        </p:spPr>
        <p:txBody>
          <a:bodyPr xmlns:a="http://schemas.openxmlformats.org/drawingml/2006/main" anchor="t"/>
          <a:lstStyle xmlns:a="http://schemas.openxmlformats.org/drawingml/2006/main">
            <a:lvl1pPr algn="l">
              <a:defRPr sz="4000" b="1" cap="all"/>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722313" y="2906713"/>
            <a:ext cx="7772400" cy="1500187"/>
          </a:xfrm>
        </p:spPr>
        <p:txBody>
          <a:bodyPr xmlns:a="http://schemas.openxmlformats.org/drawingml/2006/main" anchor="b"/>
          <a:lstStyle xmlns:a="http://schemas.openxmlformats.org/drawingml/2006/main">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25966878"/>
      </p:ext>
    </p:extLst>
  </p:cSld>
  <p:clrMapOvr>
    <a:masterClrMapping xmlns:a="http://schemas.openxmlformats.org/drawingml/2006/main"/>
  </p:clrMapOvr>
</p:sldLayout>
</file>

<file path=ppt/slideLayouts/slideLayout4.xml><?xml version="1.0" encoding="utf-8"?>
<p:sldLayout xmlns:p="http://schemas.openxmlformats.org/presentationml/2006/main" type="twoObj" preserve="1">
  <p:cSld name="两栏内容">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sz="half" idx="1"/>
          </p:nvPr>
        </p:nvSpPr>
        <p:spPr>
          <a:xfrm xmlns:a="http://schemas.openxmlformats.org/drawingml/2006/main">
            <a:off x="457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sz="half" idx="2"/>
          </p:nvPr>
        </p:nvSpPr>
        <p:spPr>
          <a:xfrm xmlns:a="http://schemas.openxmlformats.org/drawingml/2006/main">
            <a:off x="4648200" y="1600200"/>
            <a:ext cx="4038600" cy="4525963"/>
          </a:xfrm>
        </p:spPr>
        <p:txBody>
          <a:bodyPr xmlns:a="http://schemas.openxmlformats.org/drawingml/2006/main"/>
          <a:lstStyle xmlns:a="http://schemas.openxmlformats.org/drawingml/2006/main">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562808338"/>
      </p:ext>
    </p:extLst>
  </p:cSld>
  <p:clrMapOvr>
    <a:masterClrMapping xmlns:a="http://schemas.openxmlformats.org/drawingml/2006/main"/>
  </p:clrMapOvr>
</p:sldLayout>
</file>

<file path=ppt/slideLayouts/slideLayout5.xml><?xml version="1.0" encoding="utf-8"?>
<p:sldLayout xmlns:p="http://schemas.openxmlformats.org/presentationml/2006/main" type="twoTxTwoObj" preserve="1">
  <p:cSld name="比较">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lvl1pPr>
              <a:defRPr/>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body" idx="1"/>
          </p:nvPr>
        </p:nvSpPr>
        <p:spPr>
          <a:xfrm xmlns:a="http://schemas.openxmlformats.org/drawingml/2006/main">
            <a:off x="457200" y="1535113"/>
            <a:ext cx="4040188"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4" name="文本框"/>
          <p:cNvSpPr>
            <a:spLocks xmlns:a="http://schemas.openxmlformats.org/drawingml/2006/main" noGrp="1"/>
          </p:cNvSpPr>
          <p:nvPr>
            <p:ph sz="half" idx="2"/>
          </p:nvPr>
        </p:nvSpPr>
        <p:spPr>
          <a:xfrm xmlns:a="http://schemas.openxmlformats.org/drawingml/2006/main">
            <a:off x="457200" y="2174875"/>
            <a:ext cx="4040188"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5" name="文本框"/>
          <p:cNvSpPr>
            <a:spLocks xmlns:a="http://schemas.openxmlformats.org/drawingml/2006/main" noGrp="1"/>
          </p:cNvSpPr>
          <p:nvPr>
            <p:ph type="body" sz="quarter" idx="3"/>
          </p:nvPr>
        </p:nvSpPr>
        <p:spPr>
          <a:xfrm xmlns:a="http://schemas.openxmlformats.org/drawingml/2006/main">
            <a:off x="4645025" y="1535113"/>
            <a:ext cx="4041775" cy="639762"/>
          </a:xfrm>
        </p:spPr>
        <p:txBody>
          <a:bodyPr xmlns:a="http://schemas.openxmlformats.org/drawingml/2006/main" anchor="b"/>
          <a:lstStyle xmlns:a="http://schemas.openxmlformats.org/drawingml/2006/main">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xmlns:a="http://schemas.openxmlformats.org/drawingml/2006/main">
            <a:pPr lvl="0"/>
            <a:r>
              <a:rPr lang="zh-CN" altLang="en-US" smtClean="0"/>
              <a:t>单击此处编辑母版文本样式</a:t>
            </a:r>
          </a:p>
        </p:txBody>
      </p:sp>
      <p:sp>
        <p:nvSpPr>
          <p:cNvPr id="6" name="文本框"/>
          <p:cNvSpPr>
            <a:spLocks xmlns:a="http://schemas.openxmlformats.org/drawingml/2006/main" noGrp="1"/>
          </p:cNvSpPr>
          <p:nvPr>
            <p:ph sz="quarter" idx="4"/>
          </p:nvPr>
        </p:nvSpPr>
        <p:spPr>
          <a:xfrm xmlns:a="http://schemas.openxmlformats.org/drawingml/2006/main">
            <a:off x="4645025" y="2174875"/>
            <a:ext cx="4041775" cy="3951288"/>
          </a:xfrm>
        </p:spPr>
        <p:txBody>
          <a:bodyPr xmlns:a="http://schemas.openxmlformats.org/drawingml/2006/main"/>
          <a:lstStyle xmlns:a="http://schemas.openxmlformats.org/drawingml/2006/main">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Tree>
    <p:extLst>
      <p:ext uri="{BB962C8B-B14F-4D97-AF65-F5344CB8AC3E}">
        <p14:creationId xmlns:p14="http://schemas.microsoft.com/office/powerpoint/2010/main" val="1555933240"/>
      </p:ext>
    </p:extLst>
  </p:cSld>
  <p:clrMapOvr>
    <a:masterClrMapping xmlns:a="http://schemas.openxmlformats.org/drawingml/2006/main"/>
  </p:clrMapOvr>
</p:sldLayout>
</file>

<file path=ppt/slideLayouts/slideLayout6.xml><?xml version="1.0" encoding="utf-8"?>
<p:sldLayout xmlns:p="http://schemas.openxmlformats.org/presentationml/2006/main" type="titleOnly" preserve="1">
  <p:cSld name="仅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rPr lang="zh-CN" altLang="en-US" smtClean="0"/>
              <a:t>单击此处编辑母版标题样式</a:t>
            </a:r>
            <a:endParaRPr lang="zh-CN" altLang="en-US"/>
          </a:p>
        </p:txBody>
      </p:sp>
    </p:spTree>
    <p:extLst>
      <p:ext uri="{BB962C8B-B14F-4D97-AF65-F5344CB8AC3E}">
        <p14:creationId xmlns:p14="http://schemas.microsoft.com/office/powerpoint/2010/main" val="1550112821"/>
      </p:ext>
    </p:extLst>
  </p:cSld>
  <p:clrMapOvr>
    <a:masterClrMapping xmlns:a="http://schemas.openxmlformats.org/drawingml/2006/main"/>
  </p:clrMapOvr>
</p:sldLayout>
</file>

<file path=ppt/slideLayouts/slideLayout7.xml><?xml version="1.0" encoding="utf-8"?>
<p:sldLayout xmlns:p="http://schemas.openxmlformats.org/presentationml/2006/main" type="blank" preserve="1">
  <p:cSld name="空白">
    <p:spTree>
      <p:nvGrpSpPr>
        <p:cNvPr id="1" name=""/>
        <p:cNvGrpSpPr/>
        <p:nvPr/>
      </p:nvGrpSpPr>
      <p:grpSpPr>
        <a:xfrm xmlns:a="http://schemas.openxmlformats.org/drawingml/2006/main">
          <a:off x="0" y="0"/>
          <a:ext cx="0" cy="0"/>
          <a:chOff x="0" y="0"/>
          <a:chExt cx="0" cy="0"/>
        </a:xfrm>
      </p:grpSpPr>
    </p:spTree>
    <p:extLst>
      <p:ext uri="{BB962C8B-B14F-4D97-AF65-F5344CB8AC3E}">
        <p14:creationId xmlns:p14="http://schemas.microsoft.com/office/powerpoint/2010/main" val="482222008"/>
      </p:ext>
    </p:extLst>
  </p:cSld>
  <p:clrMapOvr>
    <a:masterClrMapping xmlns:a="http://schemas.openxmlformats.org/drawingml/2006/main"/>
  </p:clrMapOvr>
</p:sldLayout>
</file>

<file path=ppt/slideLayouts/slideLayout8.xml><?xml version="1.0" encoding="utf-8"?>
<p:sldLayout xmlns:p="http://schemas.openxmlformats.org/presentationml/2006/main" type="objTx" preserve="1">
  <p:cSld name="内容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457200" y="273050"/>
            <a:ext cx="3008313" cy="1162050"/>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idx="1"/>
          </p:nvPr>
        </p:nvSpPr>
        <p:spPr>
          <a:xfrm xmlns:a="http://schemas.openxmlformats.org/drawingml/2006/main">
            <a:off x="3575050" y="273050"/>
            <a:ext cx="5111750" cy="5853113"/>
          </a:xfrm>
        </p:spPr>
        <p:txBody>
          <a:bodyPr xmlns:a="http://schemas.openxmlformats.org/drawingml/2006/main"/>
          <a:lstStyle xmlns:a="http://schemas.openxmlformats.org/drawingml/2006/main">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xmlns:a="http://schemas.openxmlformats.org/drawingml/2006/main">
            <a:pPr lvl="0"/>
            <a:r>
              <a:rPr lang="zh-CN" altLang="en-US" smtClean="0"/>
              <a:t>单击此处编辑母版文本样式</a:t>
            </a:r>
          </a:p>
          <a:p xmlns:a="http://schemas.openxmlformats.org/drawingml/2006/main">
            <a:pPr lvl="1"/>
            <a:r>
              <a:rPr lang="zh-CN" altLang="en-US" smtClean="0"/>
              <a:t>第二级</a:t>
            </a:r>
          </a:p>
          <a:p xmlns:a="http://schemas.openxmlformats.org/drawingml/2006/main">
            <a:pPr lvl="2"/>
            <a:r>
              <a:rPr lang="zh-CN" altLang="en-US" smtClean="0"/>
              <a:t>第三级</a:t>
            </a:r>
          </a:p>
          <a:p xmlns:a="http://schemas.openxmlformats.org/drawingml/2006/main">
            <a:pPr lvl="3"/>
            <a:r>
              <a:rPr lang="zh-CN" altLang="en-US" smtClean="0"/>
              <a:t>第四级</a:t>
            </a:r>
          </a:p>
          <a:p xmlns:a="http://schemas.openxmlformats.org/drawingml/2006/main">
            <a:pPr lvl="4"/>
            <a:r>
              <a:rPr lang="zh-CN" altLang="en-US" smtClean="0"/>
              <a:t>第五级</a:t>
            </a:r>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457200" y="1435100"/>
            <a:ext cx="3008313" cy="4691063"/>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267078084"/>
      </p:ext>
    </p:extLst>
  </p:cSld>
  <p:clrMapOvr>
    <a:masterClrMapping xmlns:a="http://schemas.openxmlformats.org/drawingml/2006/main"/>
  </p:clrMapOvr>
</p:sldLayout>
</file>

<file path=ppt/slideLayouts/slideLayout9.xml><?xml version="1.0" encoding="utf-8"?>
<p:sldLayout xmlns:p="http://schemas.openxmlformats.org/presentationml/2006/main" type="picTx" preserve="1">
  <p:cSld name="图片与标题">
    <p:spTree>
      <p:nvGrpSpPr>
        <p:cNvPr id="1" name=""/>
        <p:cNvGrpSpPr/>
        <p:nvPr/>
      </p:nvGrpSpPr>
      <p:grpSpPr>
        <a:xfrm xmlns:a="http://schemas.openxmlformats.org/drawingml/2006/main">
          <a:off x="0" y="0"/>
          <a:ext cx="0" cy="0"/>
          <a:chOff x="0" y="0"/>
          <a:chExt cx="0" cy="0"/>
        </a:xfrm>
      </p:grpSpPr>
      <p:sp>
        <p:nvSpPr>
          <p:cNvPr id="2" name="文本框"/>
          <p:cNvSpPr>
            <a:spLocks xmlns:a="http://schemas.openxmlformats.org/drawingml/2006/main" noGrp="1"/>
          </p:cNvSpPr>
          <p:nvPr>
            <p:ph type="title"/>
          </p:nvPr>
        </p:nvSpPr>
        <p:spPr>
          <a:xfrm xmlns:a="http://schemas.openxmlformats.org/drawingml/2006/main">
            <a:off x="1792288" y="4800600"/>
            <a:ext cx="5486400" cy="566738"/>
          </a:xfrm>
        </p:spPr>
        <p:txBody>
          <a:bodyPr xmlns:a="http://schemas.openxmlformats.org/drawingml/2006/main" anchor="b"/>
          <a:lstStyle xmlns:a="http://schemas.openxmlformats.org/drawingml/2006/main">
            <a:lvl1pPr algn="l">
              <a:defRPr sz="2000" b="1"/>
            </a:lvl1pPr>
          </a:lstStyle>
          <a:p xmlns:a="http://schemas.openxmlformats.org/drawingml/2006/main">
            <a:r>
              <a:rPr lang="zh-CN" altLang="en-US" smtClean="0"/>
              <a:t>单击此处编辑母版标题样式</a:t>
            </a:r>
            <a:endParaRPr lang="zh-CN" altLang="en-US"/>
          </a:p>
        </p:txBody>
      </p:sp>
      <p:sp>
        <p:nvSpPr>
          <p:cNvPr id="3" name="文本框"/>
          <p:cNvSpPr>
            <a:spLocks xmlns:a="http://schemas.openxmlformats.org/drawingml/2006/main" noGrp="1"/>
          </p:cNvSpPr>
          <p:nvPr>
            <p:ph type="pic" idx="1"/>
          </p:nvPr>
        </p:nvSpPr>
        <p:spPr>
          <a:xfrm xmlns:a="http://schemas.openxmlformats.org/drawingml/2006/main">
            <a:off x="1792288" y="612775"/>
            <a:ext cx="5486400" cy="4114800"/>
          </a:xfrm>
        </p:spPr>
        <p:txBody>
          <a:bodyPr xmlns:a="http://schemas.openxmlformats.org/drawingml/2006/main"/>
          <a:lstStyle xmlns:a="http://schemas.openxmlformats.org/drawingml/2006/main">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xmlns:a="http://schemas.openxmlformats.org/drawingml/2006/main">
            <a:endParaRPr lang="zh-CN" altLang="en-US"/>
          </a:p>
        </p:txBody>
      </p:sp>
      <p:sp>
        <p:nvSpPr>
          <p:cNvPr id="4" name="文本框"/>
          <p:cNvSpPr>
            <a:spLocks xmlns:a="http://schemas.openxmlformats.org/drawingml/2006/main" noGrp="1"/>
          </p:cNvSpPr>
          <p:nvPr>
            <p:ph type="body" sz="half" idx="2"/>
          </p:nvPr>
        </p:nvSpPr>
        <p:spPr>
          <a:xfrm xmlns:a="http://schemas.openxmlformats.org/drawingml/2006/main">
            <a:off x="1792288" y="5367338"/>
            <a:ext cx="5486400" cy="804862"/>
          </a:xfrm>
        </p:spPr>
        <p:txBody>
          <a:bodyPr xmlns:a="http://schemas.openxmlformats.org/drawingml/2006/main"/>
          <a:lstStyle xmlns:a="http://schemas.openxmlformats.org/drawingml/2006/main">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xmlns:a="http://schemas.openxmlformats.org/drawingml/2006/main">
            <a:pPr lvl="0"/>
            <a:r>
              <a:rPr lang="zh-CN" altLang="en-US" smtClean="0"/>
              <a:t>单击此处编辑母版文本样式</a:t>
            </a:r>
          </a:p>
        </p:txBody>
      </p:sp>
    </p:spTree>
    <p:extLst>
      <p:ext uri="{BB962C8B-B14F-4D97-AF65-F5344CB8AC3E}">
        <p14:creationId xmlns:p14="http://schemas.microsoft.com/office/powerpoint/2010/main" val="635638459"/>
      </p:ext>
    </p:extLst>
  </p:cSld>
  <p:clrMapOvr>
    <a:masterClrMapping xmlns:a="http://schemas.openxmlformats.org/drawingml/2006/main"/>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521701"/>
      </p:ext>
    </p:extLst>
  </p:cSld>
  <p:clrMap bg1="lt1" tx1="dk1" bg2="lt2" tx2="dk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ctr" defTabSz="914400" eaLnBrk="1" fontAlgn="auto" latinLnBrk="0" hangingPunct="1">
        <a:spcBef>
          <a:spcPts val="0"/>
        </a:spcBef>
        <a:buNone/>
        <a:defRPr sz="4400" kern="1200">
          <a:solidFill>
            <a:schemeClr val="tx1"/>
          </a:solidFill>
          <a:latin typeface="Calibri Light" pitchFamily="0" charset="0"/>
          <a:ea typeface="等线 Light" pitchFamily="0" charset="0"/>
          <a:cs typeface="Calibri Light" pitchFamily="0" charset="0"/>
        </a:defRPr>
      </a:lvl1pPr>
    </p:titleStyle>
    <p:bodyStyle>
      <a:lvl1pPr marL="342900" indent="-342900" algn="l" defTabSz="914400" eaLnBrk="1" fontAlgn="auto" latinLnBrk="0" hangingPunct="1">
        <a:spcBef>
          <a:spcPct val="20000"/>
        </a:spcBef>
        <a:buFont typeface="Arial" pitchFamily="34" charset="0"/>
        <a:buChar char="•"/>
        <a:defRPr sz="3200" kern="1200">
          <a:solidFill>
            <a:schemeClr val="tx1"/>
          </a:solidFill>
          <a:latin typeface="Calibri" pitchFamily="0" charset="0"/>
          <a:ea typeface="等线" pitchFamily="0" charset="0"/>
          <a:cs typeface="Calibri" pitchFamily="0" charset="0"/>
        </a:defRPr>
      </a:lvl1pPr>
      <a:lvl2pPr marL="742950" indent="-285750" algn="l" defTabSz="914400" eaLnBrk="1" fontAlgn="auto" latinLnBrk="0" hangingPunct="1">
        <a:spcBef>
          <a:spcPct val="20000"/>
        </a:spcBef>
        <a:buFont typeface="Arial" pitchFamily="34" charset="0"/>
        <a:buChar char="–"/>
        <a:defRPr sz="2800" kern="1200">
          <a:solidFill>
            <a:schemeClr val="tx1"/>
          </a:solidFill>
          <a:latin typeface="Calibri" pitchFamily="0" charset="0"/>
          <a:ea typeface="等线" pitchFamily="0" charset="0"/>
          <a:cs typeface="Calibri" pitchFamily="0" charset="0"/>
        </a:defRPr>
      </a:lvl2pPr>
      <a:lvl3pPr marL="1143000" indent="-228600" algn="l" defTabSz="914400" eaLnBrk="1" fontAlgn="auto" latinLnBrk="0" hangingPunct="1">
        <a:spcBef>
          <a:spcPct val="20000"/>
        </a:spcBef>
        <a:buFont typeface="Arial" pitchFamily="34" charset="0"/>
        <a:buChar char="•"/>
        <a:defRPr sz="2400" kern="1200">
          <a:solidFill>
            <a:schemeClr val="tx1"/>
          </a:solidFill>
          <a:latin typeface="Calibri" pitchFamily="0" charset="0"/>
          <a:ea typeface="等线" pitchFamily="0" charset="0"/>
          <a:cs typeface="Calibri" pitchFamily="0" charset="0"/>
        </a:defRPr>
      </a:lvl3pPr>
      <a:lvl4pPr marL="16002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4pPr>
      <a:lvl5pPr marL="20574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5pPr>
      <a:lvl6pPr marL="25146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6pPr>
      <a:lvl7pPr marL="29718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7pPr>
      <a:lvl8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8pPr>
      <a:lvl9pPr marL="3429000" indent="-228600" algn="l" defTabSz="914400" eaLnBrk="1" fontAlgn="auto" latinLnBrk="0" hangingPunct="1">
        <a:spcBef>
          <a:spcPct val="20000"/>
        </a:spcBef>
        <a:buFont typeface="Arial" pitchFamily="34" charset="0"/>
        <a:buChar char="•"/>
        <a:defRPr sz="2000" kern="1200">
          <a:solidFill>
            <a:schemeClr val="tx1"/>
          </a:solidFill>
          <a:latin typeface="Calibri" pitchFamily="0" charset="0"/>
          <a:ea typeface="等线" pitchFamily="0" charset="0"/>
          <a:cs typeface="Calibri" pitchFamily="0" charset="0"/>
        </a:defRPr>
      </a:lvl9pPr>
    </p:body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3.png"/><Relationship Id="rId3" Type="http://schemas.openxmlformats.org/officeDocument/2006/relationships/slideLayout" Target="../slideLayouts/slideLayout1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4.png"/><Relationship Id="rId3" Type="http://schemas.openxmlformats.org/officeDocument/2006/relationships/image" Target="../media/5.png"/><Relationship Id="rId4" Type="http://schemas.openxmlformats.org/officeDocument/2006/relationships/image" Target="../media/6.png"/><Relationship Id="rId5" Type="http://schemas.openxmlformats.org/officeDocument/2006/relationships/image" Target="../media/7.png"/><Relationship Id="rId6" Type="http://schemas.openxmlformats.org/officeDocument/2006/relationships/slideLayout" Target="../slideLayouts/slideLayout12.xml"/><Relationship Id="rId7"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8.png"/><Relationship Id="rId3" Type="http://schemas.openxmlformats.org/officeDocument/2006/relationships/image" Target="../media/9.png"/><Relationship Id="rId4" Type="http://schemas.openxmlformats.org/officeDocument/2006/relationships/image" Target="../media/10.png"/><Relationship Id="rId5" Type="http://schemas.openxmlformats.org/officeDocument/2006/relationships/slideLayout" Target="../slideLayouts/slideLayout12.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1.png"/><Relationship Id="rId3" Type="http://schemas.openxmlformats.org/officeDocument/2006/relationships/image" Target="../media/12.png"/><Relationship Id="rId4" Type="http://schemas.openxmlformats.org/officeDocument/2006/relationships/slideLayout" Target="../slideLayouts/slideLayout12.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3.png"/><Relationship Id="rId3" Type="http://schemas.openxmlformats.org/officeDocument/2006/relationships/image" Target="../media/14.png"/><Relationship Id="rId4" Type="http://schemas.openxmlformats.org/officeDocument/2006/relationships/image" Target="../media/14.png"/><Relationship Id="rId5" Type="http://schemas.openxmlformats.org/officeDocument/2006/relationships/image" Target="../media/14.png"/><Relationship Id="rId6" Type="http://schemas.openxmlformats.org/officeDocument/2006/relationships/slideLayout" Target="../slideLayouts/slideLayout12.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5.png"/><Relationship Id="rId3" Type="http://schemas.openxmlformats.org/officeDocument/2006/relationships/image" Target="../media/16.png"/><Relationship Id="rId4" Type="http://schemas.openxmlformats.org/officeDocument/2006/relationships/image" Target="../media/17.png"/><Relationship Id="rId5" Type="http://schemas.openxmlformats.org/officeDocument/2006/relationships/image" Target="../media/16.png"/><Relationship Id="rId6" Type="http://schemas.openxmlformats.org/officeDocument/2006/relationships/slideLayout" Target="../slideLayouts/slideLayout12.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18.png"/><Relationship Id="rId3" Type="http://schemas.openxmlformats.org/officeDocument/2006/relationships/image" Target="../media/19.png"/><Relationship Id="rId4" Type="http://schemas.openxmlformats.org/officeDocument/2006/relationships/image" Target="../media/19.png"/><Relationship Id="rId5" Type="http://schemas.openxmlformats.org/officeDocument/2006/relationships/image" Target="../media/19.png"/><Relationship Id="rId6" Type="http://schemas.openxmlformats.org/officeDocument/2006/relationships/slideLayout" Target="../slideLayouts/slideLayout12.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image" Target="../media/20.png"/><Relationship Id="rId3" Type="http://schemas.openxmlformats.org/officeDocument/2006/relationships/image" Target="../media/19.png"/><Relationship Id="rId4" Type="http://schemas.openxmlformats.org/officeDocument/2006/relationships/image" Target="../media/19.png"/><Relationship Id="rId5" Type="http://schemas.openxmlformats.org/officeDocument/2006/relationships/image" Target="../media/19.png"/><Relationship Id="rId6" Type="http://schemas.openxmlformats.org/officeDocument/2006/relationships/slideLayout" Target="../slideLayouts/slideLayout12.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2.png"/><Relationship Id="rId2" Type="http://schemas.openxmlformats.org/officeDocument/2006/relationships/slideLayout" Target="../slideLayouts/slideLayout12.xml"/><Relationship Id="rId3" Type="http://schemas.openxmlformats.org/officeDocument/2006/relationships/notesSlide" Target="../notesSlides/notesSlide9.xml"/></Relationships>
</file>

<file path=ppt/slides/slide1.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3"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4" name="图片" descr="preencoded.png"/>
          <p:cNvPicPr>
            <a:picLocks noChangeAspect="1"/>
          </p:cNvPicPr>
          <p:nvPr/>
        </p:nvPicPr>
        <p:blipFill>
          <a:blip r:embed="rId2" cstate="print"/>
          <a:stretch>
            <a:fillRect/>
          </a:stretch>
        </p:blipFill>
        <p:spPr>
          <a:xfrm rot="0">
            <a:off x="0" y="0"/>
            <a:ext cx="14630401" cy="2807208"/>
          </a:xfrm>
          <a:prstGeom prst="rect"/>
          <a:noFill/>
          <a:ln w="12700" cmpd="sng" cap="flat">
            <a:noFill/>
            <a:prstDash val="solid"/>
            <a:miter/>
          </a:ln>
        </p:spPr>
      </p:pic>
      <p:sp>
        <p:nvSpPr>
          <p:cNvPr id="5" name="矩形"/>
          <p:cNvSpPr>
            <a:spLocks/>
          </p:cNvSpPr>
          <p:nvPr/>
        </p:nvSpPr>
        <p:spPr>
          <a:xfrm rot="0">
            <a:off x="832104" y="3456431"/>
            <a:ext cx="12984480" cy="1024127"/>
          </a:xfrm>
          <a:prstGeom prst="rect"/>
          <a:noFill/>
          <a:ln w="12700" cmpd="sng" cap="flat">
            <a:noFill/>
            <a:prstDash val="solid"/>
            <a:miter/>
          </a:ln>
        </p:spPr>
        <p:txBody>
          <a:bodyPr vert="horz" wrap="none" lIns="0" tIns="0" rIns="0" bIns="0" anchor="ctr" anchorCtr="0">
            <a:prstTxWarp prst="textNoShape"/>
          </a:bodyPr>
          <a:lstStyle/>
          <a:p>
            <a:pPr marL="0" indent="0" algn="l">
              <a:lnSpc>
                <a:spcPts val="8010"/>
              </a:lnSpc>
              <a:spcBef>
                <a:spcPts val="0"/>
              </a:spcBef>
              <a:spcAft>
                <a:spcPts val="0"/>
              </a:spcAft>
              <a:buNone/>
            </a:pPr>
            <a:r>
              <a:rPr lang="en-US" altLang="zh-CN" sz="641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Smart Sorting System</a:t>
            </a:r>
            <a:endParaRPr lang="zh-CN" altLang="en-US" sz="6410" b="0" i="0" u="none" strike="noStrike" kern="1200" cap="none" spc="0" baseline="0">
              <a:solidFill>
                <a:schemeClr val="tx1"/>
              </a:solidFill>
              <a:latin typeface="Calibri" pitchFamily="0" charset="0"/>
              <a:ea typeface="等线" pitchFamily="0" charset="0"/>
              <a:cs typeface="Calibri" pitchFamily="0" charset="0"/>
            </a:endParaRPr>
          </a:p>
        </p:txBody>
      </p:sp>
      <p:sp>
        <p:nvSpPr>
          <p:cNvPr id="6" name="矩形"/>
          <p:cNvSpPr>
            <a:spLocks/>
          </p:cNvSpPr>
          <p:nvPr/>
        </p:nvSpPr>
        <p:spPr>
          <a:xfrm rot="0">
            <a:off x="832104" y="4736592"/>
            <a:ext cx="12984480" cy="594360"/>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This project focuses on using transfer learning techniques to identify rotten fruits and vegetables. By automating the sorting process, it aims to improve efficiency and accuracy in the agricultural and food industry.</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648630443"/>
      </p:ext>
    </p:extLst>
  </p:cSld>
  <p:clrMapOvr>
    <a:masterClrMapping/>
  </p:clrMapOvr>
</p:sld>
</file>

<file path=ppt/slides/slide10.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sp>
        <p:nvSpPr>
          <p:cNvPr id="136" name="矩形"/>
          <p:cNvSpPr>
            <a:spLocks/>
          </p:cNvSpPr>
          <p:nvPr/>
        </p:nvSpPr>
        <p:spPr>
          <a:xfrm rot="0">
            <a:off x="1659466" y="1557866"/>
            <a:ext cx="11892411" cy="6092190"/>
          </a:xfrm>
          <a:prstGeom prst="rect"/>
          <a:noFill/>
          <a:ln w="12700" cmpd="sng" cap="flat">
            <a:noFill/>
            <a:prstDash val="solid"/>
            <a:miter/>
          </a:ln>
        </p:spPr>
        <p:txBody>
          <a:bodyPr vert="horz" wrap="square" lIns="91440" tIns="45720" rIns="91440" bIns="45720" anchor="t" anchorCtr="0">
            <a:prstTxWarp prst="textNoShape"/>
            <a:spAutoFit/>
          </a:bodyPr>
          <a:lstStyle/>
          <a:p>
            <a:pPr marL="0" indent="0" algn="l">
              <a:lnSpc>
                <a:spcPct val="100000"/>
              </a:lnSpc>
              <a:spcBef>
                <a:spcPts val="0"/>
              </a:spcBef>
              <a:spcAft>
                <a:spcPts val="0"/>
              </a:spcAft>
              <a:buNone/>
            </a:pPr>
            <a:r>
              <a:rPr lang="en-US" altLang="zh-CN" sz="4000" b="0" i="0" u="none" strike="noStrike" kern="1200" cap="none" spc="0" baseline="0">
                <a:solidFill>
                  <a:srgbClr val="00B0F0"/>
                </a:solidFill>
                <a:latin typeface="Calibri" pitchFamily="0" charset="0"/>
                <a:ea typeface="等线" pitchFamily="0" charset="0"/>
                <a:cs typeface="Calibri" pitchFamily="0" charset="0"/>
              </a:rPr>
              <a:t>CONCLUSION:</a:t>
            </a:r>
            <a:endParaRPr lang="en-US" altLang="zh-CN" sz="4000" b="0" i="0" u="none" strike="noStrike" kern="1200" cap="none" spc="0" baseline="0">
              <a:solidFill>
                <a:srgbClr val="00B0F0"/>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endParaRPr lang="en-US" altLang="zh-CN" sz="4000" b="0" i="0" u="none" strike="noStrike" kern="1200" cap="none" spc="0" baseline="0">
              <a:solidFill>
                <a:schemeClr val="tx1"/>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r>
              <a:rPr lang="en-US" altLang="zh-CN" sz="4000" b="0" i="0" u="none" strike="noStrike" kern="1200" cap="none" spc="0" baseline="0">
                <a:solidFill>
                  <a:schemeClr val="tx1"/>
                </a:solidFill>
                <a:latin typeface="Calibri" pitchFamily="0" charset="0"/>
                <a:ea typeface="等线" pitchFamily="0" charset="0"/>
                <a:cs typeface="Calibri" pitchFamily="0" charset="0"/>
              </a:rPr>
              <a:t>                 </a:t>
            </a:r>
            <a:r>
              <a:rPr lang="en-US" altLang="zh-CN" sz="4000" b="0" i="0" u="none" strike="noStrike" kern="1200" cap="none" spc="0" baseline="0">
                <a:solidFill>
                  <a:srgbClr val="002060"/>
                </a:solidFill>
                <a:latin typeface="Calibri" pitchFamily="0" charset="0"/>
                <a:ea typeface="等线" pitchFamily="0" charset="0"/>
                <a:cs typeface="Calibri" pitchFamily="0" charset="0"/>
              </a:rPr>
              <a:t>Smart Sorting using transfer learning effectively automates the detection of rotten fruits and vegetables, improving accuracy and reducing manual effort. By leveraging pre-trained models, it ensures faster, scalable, and reliable quality control—helping reduce food waste and enhance supply chain efficiency.</a:t>
            </a:r>
            <a:endParaRPr lang="en-US" altLang="zh-CN" sz="4000" b="0" i="0" u="none" strike="noStrike" kern="1200" cap="none" spc="0" baseline="0">
              <a:solidFill>
                <a:srgbClr val="002060"/>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endParaRPr lang="en-US" altLang="zh-CN" sz="4000" b="0" i="0" u="none" strike="noStrike" kern="1200" cap="none" spc="0" baseline="0">
              <a:solidFill>
                <a:schemeClr val="tx1"/>
              </a:solidFill>
              <a:latin typeface="Calibri" pitchFamily="0" charset="0"/>
              <a:ea typeface="等线" pitchFamily="0" charset="0"/>
              <a:cs typeface="Calibri" pitchFamily="0" charset="0"/>
            </a:endParaRPr>
          </a:p>
          <a:p>
            <a:pPr marL="0" indent="0" algn="l">
              <a:lnSpc>
                <a:spcPct val="100000"/>
              </a:lnSpc>
              <a:spcBef>
                <a:spcPts val="0"/>
              </a:spcBef>
              <a:spcAft>
                <a:spcPts val="0"/>
              </a:spcAft>
              <a:buNone/>
            </a:pPr>
            <a:r>
              <a:rPr lang="en-US" altLang="zh-CN" sz="4000" b="0" i="0" u="none" strike="noStrike" kern="1200" cap="none" spc="0" baseline="0">
                <a:solidFill>
                  <a:schemeClr val="tx1"/>
                </a:solidFill>
                <a:latin typeface="Calibri" pitchFamily="0" charset="0"/>
                <a:ea typeface="等线" pitchFamily="0" charset="0"/>
                <a:cs typeface="Calibri" pitchFamily="0" charset="0"/>
              </a:rPr>
              <a:t>                     </a:t>
            </a:r>
            <a:endParaRPr lang="zh-CN" altLang="en-US" sz="400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130592055"/>
      </p:ext>
    </p:extLst>
  </p:cSld>
  <p:clrMapOvr>
    <a:masterClrMapping/>
  </p:clrMapOvr>
</p:sld>
</file>

<file path=ppt/slides/slide2.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0"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1" name="图片" descr="preencoded.png"/>
          <p:cNvPicPr>
            <a:picLocks noChangeAspect="1"/>
          </p:cNvPicPr>
          <p:nvPr/>
        </p:nvPicPr>
        <p:blipFill>
          <a:blip r:embed="rId2" cstate="print"/>
          <a:stretch>
            <a:fillRect/>
          </a:stretch>
        </p:blipFill>
        <p:spPr>
          <a:xfrm rot="0">
            <a:off x="5175504" y="3630167"/>
            <a:ext cx="950975" cy="1088135"/>
          </a:xfrm>
          <a:prstGeom prst="rect"/>
          <a:noFill/>
          <a:ln w="12700" cmpd="sng" cap="flat">
            <a:noFill/>
            <a:prstDash val="solid"/>
            <a:miter/>
          </a:ln>
        </p:spPr>
      </p:pic>
      <p:pic>
        <p:nvPicPr>
          <p:cNvPr id="12" name="图片" descr="preencoded.png"/>
          <p:cNvPicPr>
            <a:picLocks noChangeAspect="1"/>
          </p:cNvPicPr>
          <p:nvPr/>
        </p:nvPicPr>
        <p:blipFill>
          <a:blip r:embed="rId3" cstate="print"/>
          <a:stretch>
            <a:fillRect/>
          </a:stretch>
        </p:blipFill>
        <p:spPr>
          <a:xfrm rot="0">
            <a:off x="8513064" y="3630167"/>
            <a:ext cx="950975" cy="1088135"/>
          </a:xfrm>
          <a:prstGeom prst="rect"/>
          <a:noFill/>
          <a:ln w="12700" cmpd="sng" cap="flat">
            <a:noFill/>
            <a:prstDash val="solid"/>
            <a:miter/>
          </a:ln>
        </p:spPr>
      </p:pic>
      <p:pic>
        <p:nvPicPr>
          <p:cNvPr id="13" name="图片" descr="preencoded.png"/>
          <p:cNvPicPr>
            <a:picLocks noChangeAspect="1"/>
          </p:cNvPicPr>
          <p:nvPr/>
        </p:nvPicPr>
        <p:blipFill>
          <a:blip r:embed="rId4" cstate="print"/>
          <a:stretch>
            <a:fillRect/>
          </a:stretch>
        </p:blipFill>
        <p:spPr>
          <a:xfrm rot="0">
            <a:off x="11914632" y="3630167"/>
            <a:ext cx="822960" cy="1088135"/>
          </a:xfrm>
          <a:prstGeom prst="rect"/>
          <a:noFill/>
          <a:ln w="12700" cmpd="sng" cap="flat">
            <a:noFill/>
            <a:prstDash val="solid"/>
            <a:miter/>
          </a:ln>
        </p:spPr>
      </p:pic>
      <p:pic>
        <p:nvPicPr>
          <p:cNvPr id="14" name="图片" descr="preencoded.png"/>
          <p:cNvPicPr>
            <a:picLocks noChangeAspect="1"/>
          </p:cNvPicPr>
          <p:nvPr/>
        </p:nvPicPr>
        <p:blipFill>
          <a:blip r:embed="rId5" cstate="print"/>
          <a:stretch>
            <a:fillRect/>
          </a:stretch>
        </p:blipFill>
        <p:spPr>
          <a:xfrm rot="0">
            <a:off x="1847088" y="3630167"/>
            <a:ext cx="950975" cy="1088135"/>
          </a:xfrm>
          <a:prstGeom prst="rect"/>
          <a:noFill/>
          <a:ln w="12700" cmpd="sng" cap="flat">
            <a:noFill/>
            <a:prstDash val="solid"/>
            <a:miter/>
          </a:ln>
        </p:spPr>
      </p:pic>
      <p:sp>
        <p:nvSpPr>
          <p:cNvPr id="15" name="矩形"/>
          <p:cNvSpPr>
            <a:spLocks/>
          </p:cNvSpPr>
          <p:nvPr/>
        </p:nvSpPr>
        <p:spPr>
          <a:xfrm rot="0">
            <a:off x="960120" y="4956048"/>
            <a:ext cx="2715768" cy="37490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Branch Name</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6" name="矩形"/>
          <p:cNvSpPr>
            <a:spLocks/>
          </p:cNvSpPr>
          <p:nvPr/>
        </p:nvSpPr>
        <p:spPr>
          <a:xfrm rot="0">
            <a:off x="4297680" y="5468112"/>
            <a:ext cx="2715768" cy="594358"/>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Artificial Intelligence and Machine Learning</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7" name="矩形"/>
          <p:cNvSpPr>
            <a:spLocks/>
          </p:cNvSpPr>
          <p:nvPr/>
        </p:nvSpPr>
        <p:spPr>
          <a:xfrm rot="0">
            <a:off x="7626096" y="5468112"/>
            <a:ext cx="2715768" cy="301750"/>
          </a:xfrm>
          <a:prstGeom prst="rect"/>
          <a:noFill/>
          <a:ln w="12700" cmpd="sng" cap="flat">
            <a:noFill/>
            <a:prstDash val="solid"/>
            <a:miter/>
          </a:ln>
        </p:spPr>
        <p:txBody>
          <a:bodyPr vert="horz" wrap="non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Kuvuva Mahesh </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8" name="矩形"/>
          <p:cNvSpPr>
            <a:spLocks/>
          </p:cNvSpPr>
          <p:nvPr/>
        </p:nvSpPr>
        <p:spPr>
          <a:xfrm rot="0">
            <a:off x="960120" y="5468112"/>
            <a:ext cx="2715768" cy="594358"/>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Electronics and communication engineering </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9" name="矩形"/>
          <p:cNvSpPr>
            <a:spLocks/>
          </p:cNvSpPr>
          <p:nvPr/>
        </p:nvSpPr>
        <p:spPr>
          <a:xfrm rot="0">
            <a:off x="10963657" y="5468112"/>
            <a:ext cx="2715768" cy="886967"/>
          </a:xfrm>
          <a:prstGeom prst="rect"/>
          <a:noFill/>
          <a:ln w="12700" cmpd="sng" cap="flat">
            <a:noFill/>
            <a:prstDash val="solid"/>
            <a:miter/>
          </a:ln>
        </p:spPr>
        <p:txBody>
          <a:bodyPr vert="horz" wrap="square" lIns="0" tIns="0" rIns="0" bIns="0" anchor="ctr" anchorCtr="0">
            <a:prstTxWarp prst="textNoShape"/>
          </a:bodyPr>
          <a:lstStyle/>
          <a:p>
            <a:pPr marL="0" indent="0" algn="just">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               </a:t>
            </a:r>
            <a:r>
              <a:rPr lang="en-US" altLang="zh-CN" sz="1850" b="0" i="0" u="none" strike="noStrike" kern="1200" cap="none" spc="0" baseline="0">
                <a:solidFill>
                  <a:schemeClr val="tx1"/>
                </a:solidFill>
                <a:latin typeface="Calibri" pitchFamily="0" charset="0"/>
                <a:ea typeface="等线" pitchFamily="0" charset="0"/>
                <a:cs typeface="Calibri" pitchFamily="0" charset="0"/>
              </a:rPr>
              <a:t>M.Madhavi</a:t>
            </a:r>
            <a:endParaRPr lang="en-US" altLang="zh-CN" sz="1850" b="0" i="0" u="none" strike="noStrike" kern="1200" cap="none" spc="0" baseline="0">
              <a:solidFill>
                <a:schemeClr val="tx1"/>
              </a:solidFill>
              <a:latin typeface="Calibri" pitchFamily="0" charset="0"/>
              <a:ea typeface="等线" pitchFamily="0" charset="0"/>
              <a:cs typeface="Calibri" pitchFamily="0" charset="0"/>
            </a:endParaRPr>
          </a:p>
          <a:p>
            <a:pPr marL="0" indent="0" algn="just">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           </a:t>
            </a:r>
            <a:r>
              <a:rPr lang="en-US" altLang="zh-CN" sz="1850" b="0" i="0" u="none" strike="noStrike" kern="1200" cap="none" spc="0" baseline="0">
                <a:solidFill>
                  <a:schemeClr val="tx1"/>
                </a:solidFill>
                <a:latin typeface="Calibri" pitchFamily="0" charset="0"/>
                <a:ea typeface="等线" pitchFamily="0" charset="0"/>
                <a:cs typeface="Calibri" pitchFamily="0" charset="0"/>
              </a:rPr>
              <a:t>     M.Manasa</a:t>
            </a:r>
            <a:r>
              <a:rPr lang="en-US" altLang="zh-CN" sz="1850" b="0" i="0" u="none" strike="noStrike" kern="1200" cap="none" spc="0" baseline="0">
                <a:solidFill>
                  <a:schemeClr val="tx1"/>
                </a:solidFill>
                <a:latin typeface="Calibri" pitchFamily="0" charset="0"/>
                <a:ea typeface="等线" pitchFamily="0" charset="0"/>
                <a:cs typeface="Calibri" pitchFamily="0" charset="0"/>
              </a:rPr>
              <a:t> </a:t>
            </a:r>
            <a:endParaRPr lang="en-US" altLang="zh-CN" sz="1850" b="0" i="0" u="none" strike="noStrike" kern="1200" cap="none" spc="0" baseline="0">
              <a:solidFill>
                <a:schemeClr val="tx1"/>
              </a:solidFill>
              <a:latin typeface="Calibri" pitchFamily="0" charset="0"/>
              <a:ea typeface="等线" pitchFamily="0" charset="0"/>
              <a:cs typeface="Calibri" pitchFamily="0" charset="0"/>
            </a:endParaRPr>
          </a:p>
          <a:p>
            <a:pPr marL="0" indent="0" algn="just">
              <a:lnSpc>
                <a:spcPts val="2320"/>
              </a:lnSpc>
              <a:spcBef>
                <a:spcPts val="0"/>
              </a:spcBef>
              <a:spcAft>
                <a:spcPts val="0"/>
              </a:spcAft>
              <a:buNone/>
            </a:pPr>
            <a:r>
              <a:rPr lang="en-US" altLang="zh-CN" sz="1850" b="0" i="0" u="none" strike="noStrike" kern="1200" cap="none" spc="0" baseline="0">
                <a:solidFill>
                  <a:schemeClr val="tx1"/>
                </a:solidFill>
                <a:latin typeface="Calibri" pitchFamily="0" charset="0"/>
                <a:ea typeface="等线" pitchFamily="0" charset="0"/>
                <a:cs typeface="Calibri" pitchFamily="0" charset="0"/>
              </a:rPr>
              <a:t>               </a:t>
            </a:r>
            <a:r>
              <a:rPr lang="en-US" altLang="zh-CN" sz="1850" b="0" i="0" u="none" strike="noStrike" kern="1200" cap="none" spc="0" baseline="0">
                <a:solidFill>
                  <a:schemeClr val="tx1"/>
                </a:solidFill>
                <a:latin typeface="Calibri" pitchFamily="0" charset="0"/>
                <a:ea typeface="等线" pitchFamily="0" charset="0"/>
                <a:cs typeface="Calibri" pitchFamily="0" charset="0"/>
              </a:rPr>
              <a:t>A.Manisha Reddy</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20" name="矩形"/>
          <p:cNvSpPr>
            <a:spLocks/>
          </p:cNvSpPr>
          <p:nvPr/>
        </p:nvSpPr>
        <p:spPr>
          <a:xfrm rot="0">
            <a:off x="4297680" y="4956048"/>
            <a:ext cx="2715768" cy="37490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Track</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21" name="矩形"/>
          <p:cNvSpPr>
            <a:spLocks/>
          </p:cNvSpPr>
          <p:nvPr/>
        </p:nvSpPr>
        <p:spPr>
          <a:xfrm rot="0">
            <a:off x="10963657" y="4956048"/>
            <a:ext cx="2715768" cy="37490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Team Members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22" name="矩形"/>
          <p:cNvSpPr>
            <a:spLocks/>
          </p:cNvSpPr>
          <p:nvPr/>
        </p:nvSpPr>
        <p:spPr>
          <a:xfrm rot="0">
            <a:off x="7626096" y="4956048"/>
            <a:ext cx="2715768" cy="37490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Team Lead</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23" name="矩形"/>
          <p:cNvSpPr>
            <a:spLocks/>
          </p:cNvSpPr>
          <p:nvPr/>
        </p:nvSpPr>
        <p:spPr>
          <a:xfrm rot="0">
            <a:off x="832104" y="1755648"/>
            <a:ext cx="12984480" cy="1481328"/>
          </a:xfrm>
          <a:prstGeom prst="rect"/>
          <a:noFill/>
          <a:ln w="12700" cmpd="sng" cap="flat">
            <a:noFill/>
            <a:prstDash val="solid"/>
            <a:miter/>
          </a:ln>
        </p:spPr>
        <p:txBody>
          <a:bodyPr vert="horz" wrap="squar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Smart Sorting Transfer Learning for Identifying Rotten Fruits and Vegetables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529974062"/>
      </p:ext>
    </p:extLst>
  </p:cSld>
  <p:clrMapOvr>
    <a:masterClrMapping/>
  </p:clrMapOvr>
</p:sld>
</file>

<file path=ppt/slides/slide3.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27"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28" name="图片" descr="preencoded.png"/>
          <p:cNvPicPr>
            <a:picLocks noChangeAspect="1"/>
          </p:cNvPicPr>
          <p:nvPr/>
        </p:nvPicPr>
        <p:blipFill>
          <a:blip r:embed="rId2" cstate="print"/>
          <a:stretch>
            <a:fillRect/>
          </a:stretch>
        </p:blipFill>
        <p:spPr>
          <a:xfrm rot="0">
            <a:off x="5047488" y="2350008"/>
            <a:ext cx="4544568" cy="4544568"/>
          </a:xfrm>
          <a:prstGeom prst="rect"/>
          <a:noFill/>
          <a:ln w="12700" cmpd="sng" cap="flat">
            <a:noFill/>
            <a:prstDash val="solid"/>
            <a:miter/>
          </a:ln>
        </p:spPr>
      </p:pic>
      <p:pic>
        <p:nvPicPr>
          <p:cNvPr id="29" name="图片" descr="preencoded.png"/>
          <p:cNvPicPr>
            <a:picLocks noChangeAspect="1"/>
          </p:cNvPicPr>
          <p:nvPr/>
        </p:nvPicPr>
        <p:blipFill>
          <a:blip r:embed="rId3" cstate="print"/>
          <a:stretch>
            <a:fillRect/>
          </a:stretch>
        </p:blipFill>
        <p:spPr>
          <a:xfrm rot="0">
            <a:off x="5047488" y="2350008"/>
            <a:ext cx="4544568" cy="4544568"/>
          </a:xfrm>
          <a:prstGeom prst="rect"/>
          <a:noFill/>
          <a:ln w="12700" cmpd="sng" cap="flat">
            <a:noFill/>
            <a:prstDash val="solid"/>
            <a:miter/>
          </a:ln>
        </p:spPr>
      </p:pic>
      <p:pic>
        <p:nvPicPr>
          <p:cNvPr id="30" name="图片" descr="preencoded.png"/>
          <p:cNvPicPr>
            <a:picLocks noChangeAspect="1"/>
          </p:cNvPicPr>
          <p:nvPr/>
        </p:nvPicPr>
        <p:blipFill>
          <a:blip r:embed="rId4" cstate="print"/>
          <a:stretch>
            <a:fillRect/>
          </a:stretch>
        </p:blipFill>
        <p:spPr>
          <a:xfrm rot="0">
            <a:off x="5047488" y="2350008"/>
            <a:ext cx="4544568" cy="4544568"/>
          </a:xfrm>
          <a:prstGeom prst="rect"/>
          <a:noFill/>
          <a:ln w="12700" cmpd="sng" cap="flat">
            <a:noFill/>
            <a:prstDash val="solid"/>
            <a:miter/>
          </a:ln>
        </p:spPr>
      </p:pic>
      <p:sp>
        <p:nvSpPr>
          <p:cNvPr id="31" name="矩形"/>
          <p:cNvSpPr>
            <a:spLocks/>
          </p:cNvSpPr>
          <p:nvPr/>
        </p:nvSpPr>
        <p:spPr>
          <a:xfrm rot="0">
            <a:off x="9710928" y="3419856"/>
            <a:ext cx="3986784"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Ensures only fresh produce reaches customers, minimizing waste.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32" name="矩形"/>
          <p:cNvSpPr>
            <a:spLocks/>
          </p:cNvSpPr>
          <p:nvPr/>
        </p:nvSpPr>
        <p:spPr>
          <a:xfrm rot="0">
            <a:off x="832104" y="1344168"/>
            <a:ext cx="12984480"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Project Scenarios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33" name="矩形"/>
          <p:cNvSpPr>
            <a:spLocks/>
          </p:cNvSpPr>
          <p:nvPr/>
        </p:nvSpPr>
        <p:spPr>
          <a:xfrm rot="0">
            <a:off x="9710928" y="2788920"/>
            <a:ext cx="3986784"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Fresh Shipment Scanning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4" name="矩形"/>
          <p:cNvSpPr>
            <a:spLocks/>
          </p:cNvSpPr>
          <p:nvPr/>
        </p:nvSpPr>
        <p:spPr>
          <a:xfrm rot="0">
            <a:off x="950975" y="3858768"/>
            <a:ext cx="3511296" cy="374903"/>
          </a:xfrm>
          <a:prstGeom prst="rect"/>
          <a:noFill/>
          <a:ln w="12700" cmpd="sng" cap="flat">
            <a:noFill/>
            <a:prstDash val="solid"/>
            <a:miter/>
          </a:ln>
        </p:spPr>
        <p:txBody>
          <a:bodyPr vert="horz" wrap="none" lIns="0" tIns="0" rIns="0" bIns="0" anchor="ctr" anchorCtr="0">
            <a:prstTxWarp prst="textNoShape"/>
          </a:bodyPr>
          <a:lstStyle/>
          <a:p>
            <a:pPr marL="0" indent="0" algn="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Automating Sorting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5" name="矩形"/>
          <p:cNvSpPr>
            <a:spLocks/>
          </p:cNvSpPr>
          <p:nvPr/>
        </p:nvSpPr>
        <p:spPr>
          <a:xfrm rot="0">
            <a:off x="9710928" y="5870447"/>
            <a:ext cx="3986784" cy="594358"/>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Alerts users about items nearing spoilage, thus reducing food waste.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36" name="矩形"/>
          <p:cNvSpPr>
            <a:spLocks/>
          </p:cNvSpPr>
          <p:nvPr/>
        </p:nvSpPr>
        <p:spPr>
          <a:xfrm rot="0">
            <a:off x="950975" y="4498848"/>
            <a:ext cx="3511296" cy="886966"/>
          </a:xfrm>
          <a:prstGeom prst="rect"/>
          <a:noFill/>
          <a:ln w="12700" cmpd="sng" cap="flat">
            <a:noFill/>
            <a:prstDash val="solid"/>
            <a:miter/>
          </a:ln>
        </p:spPr>
        <p:txBody>
          <a:bodyPr vert="horz" wrap="square" lIns="0" tIns="0" rIns="0" bIns="0" anchor="ctr" anchorCtr="0">
            <a:prstTxWarp prst="textNoShape"/>
          </a:bodyPr>
          <a:lstStyle/>
          <a:p>
            <a:pPr marL="0" indent="0" algn="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Reduces human error and labor intensity, enhancing efficiency.</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37" name="矩形"/>
          <p:cNvSpPr>
            <a:spLocks/>
          </p:cNvSpPr>
          <p:nvPr/>
        </p:nvSpPr>
        <p:spPr>
          <a:xfrm rot="0">
            <a:off x="9710928" y="5230368"/>
            <a:ext cx="3986784" cy="374902"/>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Smart Home Monitoring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8" name="矩形"/>
          <p:cNvSpPr>
            <a:spLocks/>
          </p:cNvSpPr>
          <p:nvPr/>
        </p:nvSpPr>
        <p:spPr>
          <a:xfrm rot="0">
            <a:off x="7818120" y="5422391"/>
            <a:ext cx="173736" cy="438910"/>
          </a:xfrm>
          <a:prstGeom prst="rect"/>
          <a:noFill/>
          <a:ln w="12700" cmpd="sng" cap="flat">
            <a:noFill/>
            <a:prstDash val="solid"/>
            <a:miter/>
          </a:ln>
        </p:spPr>
        <p:txBody>
          <a:bodyPr vert="horz" wrap="none" lIns="0" tIns="0" rIns="0" bIns="0" anchor="ctr" anchorCtr="0">
            <a:prstTxWarp prst="textNoShape"/>
          </a:bodyPr>
          <a:lstStyle/>
          <a:p>
            <a:pPr marL="0" indent="0" algn="l">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39" name="矩形"/>
          <p:cNvSpPr>
            <a:spLocks/>
          </p:cNvSpPr>
          <p:nvPr/>
        </p:nvSpPr>
        <p:spPr>
          <a:xfrm rot="0">
            <a:off x="6062472" y="4407408"/>
            <a:ext cx="173736" cy="438911"/>
          </a:xfrm>
          <a:prstGeom prst="rect"/>
          <a:noFill/>
          <a:ln w="12700" cmpd="sng" cap="flat">
            <a:noFill/>
            <a:prstDash val="solid"/>
            <a:miter/>
          </a:ln>
        </p:spPr>
        <p:txBody>
          <a:bodyPr vert="horz" wrap="none" lIns="0" tIns="0" rIns="0" bIns="0" anchor="ctr" anchorCtr="0">
            <a:prstTxWarp prst="textNoShape"/>
          </a:bodyPr>
          <a:lstStyle/>
          <a:p>
            <a:pPr marL="0" indent="0" algn="l">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40" name="矩形"/>
          <p:cNvSpPr>
            <a:spLocks/>
          </p:cNvSpPr>
          <p:nvPr/>
        </p:nvSpPr>
        <p:spPr>
          <a:xfrm rot="0">
            <a:off x="7818120" y="3392424"/>
            <a:ext cx="173736" cy="438912"/>
          </a:xfrm>
          <a:prstGeom prst="rect"/>
          <a:noFill/>
          <a:ln w="12700" cmpd="sng" cap="flat">
            <a:noFill/>
            <a:prstDash val="solid"/>
            <a:miter/>
          </a:ln>
        </p:spPr>
        <p:txBody>
          <a:bodyPr vert="horz" wrap="none" lIns="0" tIns="0" rIns="0" bIns="0" anchor="ctr" anchorCtr="0">
            <a:prstTxWarp prst="textNoShape"/>
          </a:bodyPr>
          <a:lstStyle/>
          <a:p>
            <a:pPr marL="0" indent="0" algn="l">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868391866"/>
      </p:ext>
    </p:extLst>
  </p:cSld>
  <p:clrMapOvr>
    <a:masterClrMapping/>
  </p:clrMapOvr>
</p:sld>
</file>

<file path=ppt/slides/slide4.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44"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45" name="图片" descr="preencoded.png"/>
          <p:cNvPicPr>
            <a:picLocks noChangeAspect="1"/>
          </p:cNvPicPr>
          <p:nvPr/>
        </p:nvPicPr>
        <p:blipFill>
          <a:blip r:embed="rId2" cstate="print"/>
          <a:stretch>
            <a:fillRect/>
          </a:stretch>
        </p:blipFill>
        <p:spPr>
          <a:xfrm rot="0">
            <a:off x="3529583" y="3346704"/>
            <a:ext cx="914400" cy="1216152"/>
          </a:xfrm>
          <a:prstGeom prst="rect"/>
          <a:noFill/>
          <a:ln w="12700" cmpd="sng" cap="flat">
            <a:noFill/>
            <a:prstDash val="solid"/>
            <a:miter/>
          </a:ln>
        </p:spPr>
      </p:pic>
      <p:pic>
        <p:nvPicPr>
          <p:cNvPr id="46" name="图片" descr="preencoded.png"/>
          <p:cNvPicPr>
            <a:picLocks noChangeAspect="1"/>
          </p:cNvPicPr>
          <p:nvPr/>
        </p:nvPicPr>
        <p:blipFill>
          <a:blip r:embed="rId3" cstate="print"/>
          <a:stretch>
            <a:fillRect/>
          </a:stretch>
        </p:blipFill>
        <p:spPr>
          <a:xfrm rot="0">
            <a:off x="10049256" y="3346704"/>
            <a:ext cx="1216152" cy="1216152"/>
          </a:xfrm>
          <a:prstGeom prst="rect"/>
          <a:noFill/>
          <a:ln w="12700" cmpd="sng" cap="flat">
            <a:noFill/>
            <a:prstDash val="solid"/>
            <a:miter/>
          </a:ln>
        </p:spPr>
      </p:pic>
      <p:sp>
        <p:nvSpPr>
          <p:cNvPr id="47" name="矩形"/>
          <p:cNvSpPr>
            <a:spLocks/>
          </p:cNvSpPr>
          <p:nvPr/>
        </p:nvSpPr>
        <p:spPr>
          <a:xfrm rot="0">
            <a:off x="960120" y="4791456"/>
            <a:ext cx="6053326" cy="37490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Architecture</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48" name="矩形"/>
          <p:cNvSpPr>
            <a:spLocks/>
          </p:cNvSpPr>
          <p:nvPr/>
        </p:nvSpPr>
        <p:spPr>
          <a:xfrm rot="0">
            <a:off x="832104" y="2212848"/>
            <a:ext cx="12984480" cy="740663"/>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Architecture and Prerequisites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49" name="矩形"/>
          <p:cNvSpPr>
            <a:spLocks/>
          </p:cNvSpPr>
          <p:nvPr/>
        </p:nvSpPr>
        <p:spPr>
          <a:xfrm rot="0">
            <a:off x="7626096" y="5303520"/>
            <a:ext cx="6053326" cy="594358"/>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Users must install Anaconda and several Python packages, including TensorFlow and Flask.</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50" name="矩形"/>
          <p:cNvSpPr>
            <a:spLocks/>
          </p:cNvSpPr>
          <p:nvPr/>
        </p:nvSpPr>
        <p:spPr>
          <a:xfrm rot="0">
            <a:off x="960120" y="5303520"/>
            <a:ext cx="6053326" cy="594358"/>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system integrates a model with a Flask application for image analysis.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51" name="矩形"/>
          <p:cNvSpPr>
            <a:spLocks/>
          </p:cNvSpPr>
          <p:nvPr/>
        </p:nvSpPr>
        <p:spPr>
          <a:xfrm rot="0">
            <a:off x="7626096" y="4791456"/>
            <a:ext cx="6053326" cy="37490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Prerequisites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285204706"/>
      </p:ext>
    </p:extLst>
  </p:cSld>
  <p:clrMapOvr>
    <a:masterClrMapping/>
  </p:clrMapOvr>
</p:sld>
</file>

<file path=ppt/slides/slide5.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55"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56" name="图片" descr="preencoded.png"/>
          <p:cNvPicPr>
            <a:picLocks noChangeAspect="1"/>
          </p:cNvPicPr>
          <p:nvPr/>
        </p:nvPicPr>
        <p:blipFill>
          <a:blip r:embed="rId2" cstate="print"/>
          <a:stretch>
            <a:fillRect/>
          </a:stretch>
        </p:blipFill>
        <p:spPr>
          <a:xfrm rot="0">
            <a:off x="0" y="0"/>
            <a:ext cx="14630401" cy="2807208"/>
          </a:xfrm>
          <a:prstGeom prst="rect"/>
          <a:noFill/>
          <a:ln w="12700" cmpd="sng" cap="flat">
            <a:noFill/>
            <a:prstDash val="solid"/>
            <a:miter/>
          </a:ln>
        </p:spPr>
      </p:pic>
      <p:pic>
        <p:nvPicPr>
          <p:cNvPr id="57" name="图片" descr="preencoded.png"/>
          <p:cNvPicPr>
            <a:picLocks noChangeAspect="1"/>
          </p:cNvPicPr>
          <p:nvPr/>
        </p:nvPicPr>
        <p:blipFill>
          <a:blip r:embed="rId3" cstate="print"/>
          <a:stretch>
            <a:fillRect/>
          </a:stretch>
        </p:blipFill>
        <p:spPr>
          <a:xfrm rot="0">
            <a:off x="5248656" y="4471416"/>
            <a:ext cx="4142232" cy="1709928"/>
          </a:xfrm>
          <a:prstGeom prst="rect"/>
          <a:noFill/>
          <a:ln w="12700" cmpd="sng" cap="flat">
            <a:noFill/>
            <a:prstDash val="solid"/>
            <a:miter/>
          </a:ln>
        </p:spPr>
      </p:pic>
      <p:pic>
        <p:nvPicPr>
          <p:cNvPr id="58" name="图片" descr="preencoded.png"/>
          <p:cNvPicPr>
            <a:picLocks noChangeAspect="1"/>
          </p:cNvPicPr>
          <p:nvPr/>
        </p:nvPicPr>
        <p:blipFill>
          <a:blip r:embed="rId4" cstate="print"/>
          <a:stretch>
            <a:fillRect/>
          </a:stretch>
        </p:blipFill>
        <p:spPr>
          <a:xfrm rot="0">
            <a:off x="841248" y="4471416"/>
            <a:ext cx="4142232" cy="1709928"/>
          </a:xfrm>
          <a:prstGeom prst="rect"/>
          <a:noFill/>
          <a:ln w="12700" cmpd="sng" cap="flat">
            <a:noFill/>
            <a:prstDash val="solid"/>
            <a:miter/>
          </a:ln>
        </p:spPr>
      </p:pic>
      <p:pic>
        <p:nvPicPr>
          <p:cNvPr id="59" name="图片" descr="preencoded.png"/>
          <p:cNvPicPr>
            <a:picLocks noChangeAspect="1"/>
          </p:cNvPicPr>
          <p:nvPr/>
        </p:nvPicPr>
        <p:blipFill>
          <a:blip r:embed="rId5" cstate="print"/>
          <a:stretch>
            <a:fillRect/>
          </a:stretch>
        </p:blipFill>
        <p:spPr>
          <a:xfrm rot="0">
            <a:off x="9656064" y="4471416"/>
            <a:ext cx="4142232" cy="1709928"/>
          </a:xfrm>
          <a:prstGeom prst="rect"/>
          <a:noFill/>
          <a:ln w="12700" cmpd="sng" cap="flat">
            <a:noFill/>
            <a:prstDash val="solid"/>
            <a:miter/>
          </a:ln>
        </p:spPr>
      </p:pic>
      <p:sp>
        <p:nvSpPr>
          <p:cNvPr id="60" name="矩形"/>
          <p:cNvSpPr>
            <a:spLocks/>
          </p:cNvSpPr>
          <p:nvPr/>
        </p:nvSpPr>
        <p:spPr>
          <a:xfrm rot="0">
            <a:off x="9893808" y="5468112"/>
            <a:ext cx="3675888" cy="594358"/>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Enhance abilities for insights analysis.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61" name="矩形"/>
          <p:cNvSpPr>
            <a:spLocks/>
          </p:cNvSpPr>
          <p:nvPr/>
        </p:nvSpPr>
        <p:spPr>
          <a:xfrm rot="0">
            <a:off x="1078992" y="5468112"/>
            <a:ext cx="3675887" cy="594358"/>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Grasp fundamental concepts and techniques.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62" name="矩形"/>
          <p:cNvSpPr>
            <a:spLocks/>
          </p:cNvSpPr>
          <p:nvPr/>
        </p:nvSpPr>
        <p:spPr>
          <a:xfrm rot="0">
            <a:off x="9893808" y="4590288"/>
            <a:ext cx="3675888" cy="740664"/>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Develop Data Visualization Skills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63" name="矩形"/>
          <p:cNvSpPr>
            <a:spLocks/>
          </p:cNvSpPr>
          <p:nvPr/>
        </p:nvSpPr>
        <p:spPr>
          <a:xfrm rot="0">
            <a:off x="1078992" y="4590288"/>
            <a:ext cx="3675887" cy="740664"/>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Understand Deep Learning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64" name="矩形"/>
          <p:cNvSpPr>
            <a:spLocks/>
          </p:cNvSpPr>
          <p:nvPr/>
        </p:nvSpPr>
        <p:spPr>
          <a:xfrm rot="0">
            <a:off x="832104" y="3456431"/>
            <a:ext cx="12984480" cy="740663"/>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Project Objectives</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65" name="矩形"/>
          <p:cNvSpPr>
            <a:spLocks/>
          </p:cNvSpPr>
          <p:nvPr/>
        </p:nvSpPr>
        <p:spPr>
          <a:xfrm rot="0">
            <a:off x="5486400" y="4590288"/>
            <a:ext cx="3675888" cy="740664"/>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 Preprocessing Knowledge</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66" name="矩形"/>
          <p:cNvSpPr>
            <a:spLocks/>
          </p:cNvSpPr>
          <p:nvPr/>
        </p:nvSpPr>
        <p:spPr>
          <a:xfrm rot="0">
            <a:off x="5486400" y="5468112"/>
            <a:ext cx="3675888" cy="594358"/>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Learn data transformation techniques.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256267172"/>
      </p:ext>
    </p:extLst>
  </p:cSld>
  <p:clrMapOvr>
    <a:masterClrMapping/>
  </p:clrMapOvr>
</p:sld>
</file>

<file path=ppt/slides/slide6.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70"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71" name="图片" descr="preencoded.png"/>
          <p:cNvPicPr>
            <a:picLocks noChangeAspect="1"/>
          </p:cNvPicPr>
          <p:nvPr/>
        </p:nvPicPr>
        <p:blipFill>
          <a:blip r:embed="rId2" cstate="print"/>
          <a:stretch>
            <a:fillRect/>
          </a:stretch>
        </p:blipFill>
        <p:spPr>
          <a:xfrm rot="0">
            <a:off x="0" y="0"/>
            <a:ext cx="14630401" cy="8238744"/>
          </a:xfrm>
          <a:prstGeom prst="rect"/>
          <a:noFill/>
          <a:ln w="12700" cmpd="sng" cap="flat">
            <a:noFill/>
            <a:prstDash val="solid"/>
            <a:miter/>
          </a:ln>
        </p:spPr>
      </p:pic>
      <p:pic>
        <p:nvPicPr>
          <p:cNvPr id="72" name="图片" descr="preencoded.png"/>
          <p:cNvPicPr>
            <a:picLocks noChangeAspect="1"/>
          </p:cNvPicPr>
          <p:nvPr/>
        </p:nvPicPr>
        <p:blipFill>
          <a:blip r:embed="rId3" cstate="print"/>
          <a:stretch>
            <a:fillRect/>
          </a:stretch>
        </p:blipFill>
        <p:spPr>
          <a:xfrm rot="0">
            <a:off x="5175504" y="3172968"/>
            <a:ext cx="4297680" cy="950976"/>
          </a:xfrm>
          <a:prstGeom prst="rect"/>
          <a:noFill/>
          <a:ln w="12700" cmpd="sng" cap="flat">
            <a:noFill/>
            <a:prstDash val="solid"/>
            <a:miter/>
          </a:ln>
        </p:spPr>
      </p:pic>
      <p:pic>
        <p:nvPicPr>
          <p:cNvPr id="73" name="图片" descr="preencoded.png"/>
          <p:cNvPicPr>
            <a:picLocks noChangeAspect="1"/>
          </p:cNvPicPr>
          <p:nvPr/>
        </p:nvPicPr>
        <p:blipFill>
          <a:blip r:embed="rId4" cstate="print"/>
          <a:stretch>
            <a:fillRect/>
          </a:stretch>
        </p:blipFill>
        <p:spPr>
          <a:xfrm rot="0">
            <a:off x="9500616" y="3172968"/>
            <a:ext cx="4297680" cy="950976"/>
          </a:xfrm>
          <a:prstGeom prst="rect"/>
          <a:noFill/>
          <a:ln w="12700" cmpd="sng" cap="flat">
            <a:noFill/>
            <a:prstDash val="solid"/>
            <a:miter/>
          </a:ln>
        </p:spPr>
      </p:pic>
      <p:pic>
        <p:nvPicPr>
          <p:cNvPr id="74" name="图片" descr="preencoded.png"/>
          <p:cNvPicPr>
            <a:picLocks noChangeAspect="1"/>
          </p:cNvPicPr>
          <p:nvPr/>
        </p:nvPicPr>
        <p:blipFill>
          <a:blip r:embed="rId5" cstate="print"/>
          <a:stretch>
            <a:fillRect/>
          </a:stretch>
        </p:blipFill>
        <p:spPr>
          <a:xfrm rot="0">
            <a:off x="841248" y="3172968"/>
            <a:ext cx="4297680" cy="950976"/>
          </a:xfrm>
          <a:prstGeom prst="rect"/>
          <a:noFill/>
          <a:ln w="12700" cmpd="sng" cap="flat">
            <a:noFill/>
            <a:prstDash val="solid"/>
            <a:miter/>
          </a:ln>
        </p:spPr>
      </p:pic>
      <p:sp>
        <p:nvSpPr>
          <p:cNvPr id="75" name="矩形"/>
          <p:cNvSpPr>
            <a:spLocks/>
          </p:cNvSpPr>
          <p:nvPr/>
        </p:nvSpPr>
        <p:spPr>
          <a:xfrm rot="0">
            <a:off x="9729216" y="4983480"/>
            <a:ext cx="3831335" cy="594358"/>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results are displayed on the UI for the user to see.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76" name="矩形"/>
          <p:cNvSpPr>
            <a:spLocks/>
          </p:cNvSpPr>
          <p:nvPr/>
        </p:nvSpPr>
        <p:spPr>
          <a:xfrm rot="0">
            <a:off x="7232904" y="3429000"/>
            <a:ext cx="173736"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77" name="矩形"/>
          <p:cNvSpPr>
            <a:spLocks/>
          </p:cNvSpPr>
          <p:nvPr/>
        </p:nvSpPr>
        <p:spPr>
          <a:xfrm rot="0">
            <a:off x="5404104" y="4983480"/>
            <a:ext cx="3831336" cy="594358"/>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model processes the selected image and predicts the outcome.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78" name="矩形"/>
          <p:cNvSpPr>
            <a:spLocks/>
          </p:cNvSpPr>
          <p:nvPr/>
        </p:nvSpPr>
        <p:spPr>
          <a:xfrm rot="0">
            <a:off x="11558016" y="3429000"/>
            <a:ext cx="173734"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79" name="矩形"/>
          <p:cNvSpPr>
            <a:spLocks/>
          </p:cNvSpPr>
          <p:nvPr/>
        </p:nvSpPr>
        <p:spPr>
          <a:xfrm rot="0">
            <a:off x="9729216" y="4471416"/>
            <a:ext cx="3831335"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Results Display</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0" name="矩形"/>
          <p:cNvSpPr>
            <a:spLocks/>
          </p:cNvSpPr>
          <p:nvPr/>
        </p:nvSpPr>
        <p:spPr>
          <a:xfrm rot="0">
            <a:off x="1078992" y="4983480"/>
            <a:ext cx="3831336" cy="594358"/>
          </a:xfrm>
          <a:prstGeom prst="rect"/>
          <a:noFill/>
          <a:ln w="12700" cmpd="sng" cap="flat">
            <a:noFill/>
            <a:prstDash val="solid"/>
            <a:miter/>
          </a:ln>
        </p:spPr>
        <p:txBody>
          <a:bodyPr vert="horz" wrap="square" lIns="0" tIns="0" rIns="0" bIns="0" anchor="ctr" anchorCtr="0">
            <a:prstTxWarp prst="textNoShape"/>
          </a:bodyPr>
          <a:lstStyle/>
          <a:p>
            <a:pPr marL="0" indent="0" algn="ctr">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user selects an image through the UI.</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81" name="矩形"/>
          <p:cNvSpPr>
            <a:spLocks/>
          </p:cNvSpPr>
          <p:nvPr/>
        </p:nvSpPr>
        <p:spPr>
          <a:xfrm rot="0">
            <a:off x="2907792" y="3429000"/>
            <a:ext cx="173735"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2" name="矩形"/>
          <p:cNvSpPr>
            <a:spLocks/>
          </p:cNvSpPr>
          <p:nvPr/>
        </p:nvSpPr>
        <p:spPr>
          <a:xfrm rot="0">
            <a:off x="5404104" y="4471416"/>
            <a:ext cx="3831336"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Model Processing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3" name="矩形"/>
          <p:cNvSpPr>
            <a:spLocks/>
          </p:cNvSpPr>
          <p:nvPr/>
        </p:nvSpPr>
        <p:spPr>
          <a:xfrm rot="0">
            <a:off x="1078992" y="4471416"/>
            <a:ext cx="3831336" cy="374903"/>
          </a:xfrm>
          <a:prstGeom prst="rect"/>
          <a:noFill/>
          <a:ln w="12700" cmpd="sng" cap="flat">
            <a:noFill/>
            <a:prstDash val="solid"/>
            <a:miter/>
          </a:ln>
        </p:spPr>
        <p:txBody>
          <a:bodyPr vert="horz" wrap="none" lIns="0" tIns="0" rIns="0" bIns="0" anchor="ctr" anchorCtr="0">
            <a:prstTxWarp prst="textNoShape"/>
          </a:bodyPr>
          <a:lstStyle/>
          <a:p>
            <a:pPr marL="0" indent="0" algn="ctr">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User Image Selection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84" name="矩形"/>
          <p:cNvSpPr>
            <a:spLocks/>
          </p:cNvSpPr>
          <p:nvPr/>
        </p:nvSpPr>
        <p:spPr>
          <a:xfrm rot="0">
            <a:off x="832104" y="2157984"/>
            <a:ext cx="12984480"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Project Flow</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516216511"/>
      </p:ext>
    </p:extLst>
  </p:cSld>
  <p:clrMapOvr>
    <a:masterClrMapping/>
  </p:clrMapOvr>
</p:sld>
</file>

<file path=ppt/slides/slide7.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88"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89" name="图片" descr="preencoded.png"/>
          <p:cNvPicPr>
            <a:picLocks noChangeAspect="1"/>
          </p:cNvPicPr>
          <p:nvPr/>
        </p:nvPicPr>
        <p:blipFill>
          <a:blip r:embed="rId2" cstate="print"/>
          <a:stretch>
            <a:fillRect/>
          </a:stretch>
        </p:blipFill>
        <p:spPr>
          <a:xfrm rot="0">
            <a:off x="9656064" y="0"/>
            <a:ext cx="4974336" cy="8238744"/>
          </a:xfrm>
          <a:prstGeom prst="rect"/>
          <a:noFill/>
          <a:ln w="12700" cmpd="sng" cap="flat">
            <a:noFill/>
            <a:prstDash val="solid"/>
            <a:miter/>
          </a:ln>
        </p:spPr>
      </p:pic>
      <p:pic>
        <p:nvPicPr>
          <p:cNvPr id="90" name="图片" descr="preencoded.png"/>
          <p:cNvPicPr>
            <a:picLocks noChangeAspect="1"/>
          </p:cNvPicPr>
          <p:nvPr/>
        </p:nvPicPr>
        <p:blipFill>
          <a:blip r:embed="rId3" cstate="print"/>
          <a:stretch>
            <a:fillRect/>
          </a:stretch>
        </p:blipFill>
        <p:spPr>
          <a:xfrm rot="0">
            <a:off x="841248" y="4407408"/>
            <a:ext cx="475488" cy="475488"/>
          </a:xfrm>
          <a:prstGeom prst="rect"/>
          <a:noFill/>
          <a:ln w="12700" cmpd="sng" cap="flat">
            <a:noFill/>
            <a:prstDash val="solid"/>
            <a:miter/>
          </a:ln>
        </p:spPr>
      </p:pic>
      <p:pic>
        <p:nvPicPr>
          <p:cNvPr id="91" name="图片" descr="preencoded.png"/>
          <p:cNvPicPr>
            <a:picLocks noChangeAspect="1"/>
          </p:cNvPicPr>
          <p:nvPr/>
        </p:nvPicPr>
        <p:blipFill>
          <a:blip r:embed="rId4" cstate="print"/>
          <a:stretch>
            <a:fillRect/>
          </a:stretch>
        </p:blipFill>
        <p:spPr>
          <a:xfrm rot="0">
            <a:off x="841248" y="6099048"/>
            <a:ext cx="475488" cy="475488"/>
          </a:xfrm>
          <a:prstGeom prst="rect"/>
          <a:noFill/>
          <a:ln w="12700" cmpd="sng" cap="flat">
            <a:noFill/>
            <a:prstDash val="solid"/>
            <a:miter/>
          </a:ln>
        </p:spPr>
      </p:pic>
      <p:pic>
        <p:nvPicPr>
          <p:cNvPr id="92" name="图片" descr="preencoded.png"/>
          <p:cNvPicPr>
            <a:picLocks noChangeAspect="1"/>
          </p:cNvPicPr>
          <p:nvPr/>
        </p:nvPicPr>
        <p:blipFill>
          <a:blip r:embed="rId5" cstate="print"/>
          <a:stretch>
            <a:fillRect/>
          </a:stretch>
        </p:blipFill>
        <p:spPr>
          <a:xfrm rot="0">
            <a:off x="841248" y="2724912"/>
            <a:ext cx="475488" cy="475487"/>
          </a:xfrm>
          <a:prstGeom prst="rect"/>
          <a:noFill/>
          <a:ln w="12700" cmpd="sng" cap="flat">
            <a:noFill/>
            <a:prstDash val="solid"/>
            <a:miter/>
          </a:ln>
        </p:spPr>
      </p:pic>
      <p:sp>
        <p:nvSpPr>
          <p:cNvPr id="93" name="矩形"/>
          <p:cNvSpPr>
            <a:spLocks/>
          </p:cNvSpPr>
          <p:nvPr/>
        </p:nvSpPr>
        <p:spPr>
          <a:xfrm rot="0">
            <a:off x="832104" y="731520"/>
            <a:ext cx="8010144" cy="1481328"/>
          </a:xfrm>
          <a:prstGeom prst="rect"/>
          <a:noFill/>
          <a:ln w="12700" cmpd="sng" cap="flat">
            <a:noFill/>
            <a:prstDash val="solid"/>
            <a:miter/>
          </a:ln>
        </p:spPr>
        <p:txBody>
          <a:bodyPr vert="horz" wrap="squar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Data Collection and Preparation</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94" name="矩形"/>
          <p:cNvSpPr>
            <a:spLocks/>
          </p:cNvSpPr>
          <p:nvPr/>
        </p:nvSpPr>
        <p:spPr>
          <a:xfrm rot="0">
            <a:off x="996696" y="4434840"/>
            <a:ext cx="173736"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5" name="矩形"/>
          <p:cNvSpPr>
            <a:spLocks/>
          </p:cNvSpPr>
          <p:nvPr/>
        </p:nvSpPr>
        <p:spPr>
          <a:xfrm rot="0">
            <a:off x="1609344" y="4946904"/>
            <a:ext cx="7214615" cy="594358"/>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Techniques are employed to visualize and analyze the dataset for better understanding.</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96" name="矩形"/>
          <p:cNvSpPr>
            <a:spLocks/>
          </p:cNvSpPr>
          <p:nvPr/>
        </p:nvSpPr>
        <p:spPr>
          <a:xfrm rot="0">
            <a:off x="1609344" y="2752344"/>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Dataset</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7" name="矩形"/>
          <p:cNvSpPr>
            <a:spLocks/>
          </p:cNvSpPr>
          <p:nvPr/>
        </p:nvSpPr>
        <p:spPr>
          <a:xfrm rot="0">
            <a:off x="1609344" y="6135624"/>
            <a:ext cx="7214615" cy="374902"/>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 Augmentation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8" name="矩形"/>
          <p:cNvSpPr>
            <a:spLocks/>
          </p:cNvSpPr>
          <p:nvPr/>
        </p:nvSpPr>
        <p:spPr>
          <a:xfrm rot="0">
            <a:off x="996696" y="6117336"/>
            <a:ext cx="173736" cy="438910"/>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99" name="矩形"/>
          <p:cNvSpPr>
            <a:spLocks/>
          </p:cNvSpPr>
          <p:nvPr/>
        </p:nvSpPr>
        <p:spPr>
          <a:xfrm rot="0">
            <a:off x="1609344" y="4443984"/>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Data Visualization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00" name="矩形"/>
          <p:cNvSpPr>
            <a:spLocks/>
          </p:cNvSpPr>
          <p:nvPr/>
        </p:nvSpPr>
        <p:spPr>
          <a:xfrm rot="0">
            <a:off x="996696" y="2743200"/>
            <a:ext cx="173736" cy="43891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01" name="矩形"/>
          <p:cNvSpPr>
            <a:spLocks/>
          </p:cNvSpPr>
          <p:nvPr/>
        </p:nvSpPr>
        <p:spPr>
          <a:xfrm rot="0">
            <a:off x="1609344" y="3264408"/>
            <a:ext cx="7214615"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project utilizes a dataset of 28 classes of fruits and vegetables sourced from Kaggle.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02" name="矩形"/>
          <p:cNvSpPr>
            <a:spLocks/>
          </p:cNvSpPr>
          <p:nvPr/>
        </p:nvSpPr>
        <p:spPr>
          <a:xfrm rot="0">
            <a:off x="1609344" y="6638544"/>
            <a:ext cx="7214615" cy="594358"/>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Various transformations are applied to increase the dataset's diversity, aiding model robustness.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454218678"/>
      </p:ext>
    </p:extLst>
  </p:cSld>
  <p:clrMapOvr>
    <a:masterClrMapping/>
  </p:clrMapOvr>
</p:sld>
</file>

<file path=ppt/slides/slide8.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06"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pic>
        <p:nvPicPr>
          <p:cNvPr id="107" name="图片" descr="preencoded.png"/>
          <p:cNvPicPr>
            <a:picLocks noChangeAspect="1"/>
          </p:cNvPicPr>
          <p:nvPr/>
        </p:nvPicPr>
        <p:blipFill>
          <a:blip r:embed="rId2" cstate="print"/>
          <a:stretch>
            <a:fillRect/>
          </a:stretch>
        </p:blipFill>
        <p:spPr>
          <a:xfrm rot="0">
            <a:off x="9656064" y="0"/>
            <a:ext cx="4974336" cy="8238744"/>
          </a:xfrm>
          <a:prstGeom prst="rect"/>
          <a:noFill/>
          <a:ln w="12700" cmpd="sng" cap="flat">
            <a:noFill/>
            <a:prstDash val="solid"/>
            <a:miter/>
          </a:ln>
        </p:spPr>
      </p:pic>
      <p:pic>
        <p:nvPicPr>
          <p:cNvPr id="108" name="图片" descr="preencoded.png"/>
          <p:cNvPicPr>
            <a:picLocks noChangeAspect="1"/>
          </p:cNvPicPr>
          <p:nvPr/>
        </p:nvPicPr>
        <p:blipFill>
          <a:blip r:embed="rId3" cstate="print"/>
          <a:stretch>
            <a:fillRect/>
          </a:stretch>
        </p:blipFill>
        <p:spPr>
          <a:xfrm rot="0">
            <a:off x="841248" y="2798064"/>
            <a:ext cx="475488" cy="475487"/>
          </a:xfrm>
          <a:prstGeom prst="rect"/>
          <a:noFill/>
          <a:ln w="12700" cmpd="sng" cap="flat">
            <a:noFill/>
            <a:prstDash val="solid"/>
            <a:miter/>
          </a:ln>
        </p:spPr>
      </p:pic>
      <p:pic>
        <p:nvPicPr>
          <p:cNvPr id="109" name="图片" descr="preencoded.png"/>
          <p:cNvPicPr>
            <a:picLocks noChangeAspect="1"/>
          </p:cNvPicPr>
          <p:nvPr/>
        </p:nvPicPr>
        <p:blipFill>
          <a:blip r:embed="rId4" cstate="print"/>
          <a:stretch>
            <a:fillRect/>
          </a:stretch>
        </p:blipFill>
        <p:spPr>
          <a:xfrm rot="0">
            <a:off x="841248" y="5586983"/>
            <a:ext cx="475488" cy="475488"/>
          </a:xfrm>
          <a:prstGeom prst="rect"/>
          <a:noFill/>
          <a:ln w="12700" cmpd="sng" cap="flat">
            <a:noFill/>
            <a:prstDash val="solid"/>
            <a:miter/>
          </a:ln>
        </p:spPr>
      </p:pic>
      <p:pic>
        <p:nvPicPr>
          <p:cNvPr id="110" name="图片" descr="preencoded.png"/>
          <p:cNvPicPr>
            <a:picLocks noChangeAspect="1"/>
          </p:cNvPicPr>
          <p:nvPr/>
        </p:nvPicPr>
        <p:blipFill>
          <a:blip r:embed="rId5" cstate="print"/>
          <a:stretch>
            <a:fillRect/>
          </a:stretch>
        </p:blipFill>
        <p:spPr>
          <a:xfrm rot="0">
            <a:off x="841248" y="4187952"/>
            <a:ext cx="475488" cy="475487"/>
          </a:xfrm>
          <a:prstGeom prst="rect"/>
          <a:noFill/>
          <a:ln w="12700" cmpd="sng" cap="flat">
            <a:noFill/>
            <a:prstDash val="solid"/>
            <a:miter/>
          </a:ln>
        </p:spPr>
      </p:pic>
      <p:sp>
        <p:nvSpPr>
          <p:cNvPr id="111" name="矩形"/>
          <p:cNvSpPr>
            <a:spLocks/>
          </p:cNvSpPr>
          <p:nvPr/>
        </p:nvSpPr>
        <p:spPr>
          <a:xfrm rot="0">
            <a:off x="832104" y="1545336"/>
            <a:ext cx="8010144"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Application Development</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112" name="矩形"/>
          <p:cNvSpPr>
            <a:spLocks/>
          </p:cNvSpPr>
          <p:nvPr/>
        </p:nvSpPr>
        <p:spPr>
          <a:xfrm rot="0">
            <a:off x="1609344" y="5614416"/>
            <a:ext cx="7214615" cy="374902"/>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Model Testing</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3" name="矩形"/>
          <p:cNvSpPr>
            <a:spLocks/>
          </p:cNvSpPr>
          <p:nvPr/>
        </p:nvSpPr>
        <p:spPr>
          <a:xfrm rot="0">
            <a:off x="1609344" y="6126478"/>
            <a:ext cx="7214615" cy="301750"/>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Tests the model's accuracy in identifying produce.</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14" name="矩形"/>
          <p:cNvSpPr>
            <a:spLocks/>
          </p:cNvSpPr>
          <p:nvPr/>
        </p:nvSpPr>
        <p:spPr>
          <a:xfrm rot="0">
            <a:off x="1609344" y="4215384"/>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Flask Integration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5" name="矩形"/>
          <p:cNvSpPr>
            <a:spLocks/>
          </p:cNvSpPr>
          <p:nvPr/>
        </p:nvSpPr>
        <p:spPr>
          <a:xfrm rot="0">
            <a:off x="996696" y="2816352"/>
            <a:ext cx="173736" cy="43891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1</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6" name="矩形"/>
          <p:cNvSpPr>
            <a:spLocks/>
          </p:cNvSpPr>
          <p:nvPr/>
        </p:nvSpPr>
        <p:spPr>
          <a:xfrm rot="0">
            <a:off x="1609344" y="2825496"/>
            <a:ext cx="7214615"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HTML Pages</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17" name="矩形"/>
          <p:cNvSpPr>
            <a:spLocks/>
          </p:cNvSpPr>
          <p:nvPr/>
        </p:nvSpPr>
        <p:spPr>
          <a:xfrm rot="0">
            <a:off x="1609344" y="3337560"/>
            <a:ext cx="7214615" cy="301751"/>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Three HTML files for user interaction.</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18" name="矩形"/>
          <p:cNvSpPr>
            <a:spLocks/>
          </p:cNvSpPr>
          <p:nvPr/>
        </p:nvSpPr>
        <p:spPr>
          <a:xfrm rot="0">
            <a:off x="1609344" y="4727448"/>
            <a:ext cx="7214615" cy="301752"/>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Connects the UI to the predictive model.</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19" name="矩形"/>
          <p:cNvSpPr>
            <a:spLocks/>
          </p:cNvSpPr>
          <p:nvPr/>
        </p:nvSpPr>
        <p:spPr>
          <a:xfrm rot="0">
            <a:off x="996696" y="5605272"/>
            <a:ext cx="173736" cy="438911"/>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3</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20" name="矩形"/>
          <p:cNvSpPr>
            <a:spLocks/>
          </p:cNvSpPr>
          <p:nvPr/>
        </p:nvSpPr>
        <p:spPr>
          <a:xfrm rot="0">
            <a:off x="996696" y="4206240"/>
            <a:ext cx="173736" cy="438912"/>
          </a:xfrm>
          <a:prstGeom prst="rect"/>
          <a:noFill/>
          <a:ln w="12700" cmpd="sng" cap="flat">
            <a:noFill/>
            <a:prstDash val="solid"/>
            <a:miter/>
          </a:ln>
        </p:spPr>
        <p:txBody>
          <a:bodyPr vert="horz" wrap="none" lIns="0" tIns="0" rIns="0" bIns="0" anchor="ctr" anchorCtr="0">
            <a:prstTxWarp prst="textNoShape"/>
          </a:bodyPr>
          <a:lstStyle/>
          <a:p>
            <a:pPr marL="0" indent="0" algn="ctr">
              <a:lnSpc>
                <a:spcPts val="2780"/>
              </a:lnSpc>
              <a:spcBef>
                <a:spcPts val="0"/>
              </a:spcBef>
              <a:spcAft>
                <a:spcPts val="0"/>
              </a:spcAft>
              <a:buNone/>
            </a:pPr>
            <a:r>
              <a:rPr lang="en-US" altLang="zh-CN" sz="2320" b="0" i="0" u="none" strike="noStrike" kern="1200" cap="none" spc="0" baseline="0">
                <a:solidFill>
                  <a:srgbClr val="545454"/>
                </a:solidFill>
                <a:latin typeface="思源黑体-思源黑体-Medium" pitchFamily="34" charset="0"/>
                <a:ea typeface="思源黑体-思源黑体-Medium" pitchFamily="34" charset="0"/>
                <a:cs typeface="思源黑体-思源黑体-Medium" pitchFamily="34" charset="0"/>
              </a:rPr>
              <a:t>2</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1345550390"/>
      </p:ext>
    </p:extLst>
  </p:cSld>
  <p:clrMapOvr>
    <a:masterClrMapping/>
  </p:clrMapOvr>
</p:sld>
</file>

<file path=ppt/slides/slide9.xml><?xml version="1.0" encoding="utf-8"?>
<p:sld xmlns:p="http://schemas.openxmlformats.org/presentationml/2006/main" xmlns:r="http://schemas.openxmlformats.org/officeDocument/2006/relationships" xmlns:a="http://schemas.openxmlformats.org/drawingml/2006/main">
  <p:cSld>
    <p:bg>
      <p:bgPr>
        <a:solidFill>
          <a:schemeClr val="bg1"/>
        </a:solidFill>
      </p:bgPr>
    </p:bg>
    <p:spTree>
      <p:nvGrpSpPr>
        <p:cNvPr id="1" name=""/>
        <p:cNvGrpSpPr/>
        <p:nvPr/>
      </p:nvGrpSpPr>
      <p:grpSpPr>
        <a:xfrm>
          <a:off x="0" y="0"/>
          <a:ext cx="0" cy="0"/>
          <a:chOff x="0" y="0"/>
          <a:chExt cx="0" cy="0"/>
        </a:xfrm>
      </p:grpSpPr>
      <p:pic>
        <p:nvPicPr>
          <p:cNvPr id="124" name="图片" descr="preencoded.png"/>
          <p:cNvPicPr>
            <a:picLocks noChangeAspect="1"/>
          </p:cNvPicPr>
          <p:nvPr/>
        </p:nvPicPr>
        <p:blipFill>
          <a:blip r:embed="rId1" cstate="print"/>
          <a:stretch>
            <a:fillRect/>
          </a:stretch>
        </p:blipFill>
        <p:spPr>
          <a:xfrm rot="0">
            <a:off x="0" y="0"/>
            <a:ext cx="14630401" cy="8238744"/>
          </a:xfrm>
          <a:prstGeom prst="rect"/>
          <a:noFill/>
          <a:ln w="12700" cmpd="sng" cap="flat">
            <a:noFill/>
            <a:prstDash val="solid"/>
            <a:miter/>
          </a:ln>
        </p:spPr>
      </p:pic>
      <p:sp>
        <p:nvSpPr>
          <p:cNvPr id="125" name="矩形"/>
          <p:cNvSpPr>
            <a:spLocks/>
          </p:cNvSpPr>
          <p:nvPr/>
        </p:nvSpPr>
        <p:spPr>
          <a:xfrm rot="0">
            <a:off x="8046719" y="4215384"/>
            <a:ext cx="5504689"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Waste Reduction</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26" name="矩形"/>
          <p:cNvSpPr>
            <a:spLocks/>
          </p:cNvSpPr>
          <p:nvPr/>
        </p:nvSpPr>
        <p:spPr>
          <a:xfrm rot="0">
            <a:off x="8046719" y="6099048"/>
            <a:ext cx="5504689" cy="301750"/>
          </a:xfrm>
          <a:prstGeom prst="rect"/>
          <a:noFill/>
          <a:ln w="12700" cmpd="sng" cap="flat">
            <a:noFill/>
            <a:prstDash val="solid"/>
            <a:miter/>
          </a:ln>
        </p:spPr>
        <p:txBody>
          <a:bodyPr vert="horz" wrap="non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Enhances quality control measures in sorting.</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27" name="矩形"/>
          <p:cNvSpPr>
            <a:spLocks/>
          </p:cNvSpPr>
          <p:nvPr/>
        </p:nvSpPr>
        <p:spPr>
          <a:xfrm rot="0">
            <a:off x="8046719" y="5586983"/>
            <a:ext cx="5504689" cy="374902"/>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Quality Control Improvement</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28" name="矩形"/>
          <p:cNvSpPr>
            <a:spLocks/>
          </p:cNvSpPr>
          <p:nvPr/>
        </p:nvSpPr>
        <p:spPr>
          <a:xfrm rot="0">
            <a:off x="841248" y="2724912"/>
            <a:ext cx="6007608" cy="2066544"/>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The Smart Sorting system demonstrates significant advancements in fruit and vegetable sorting through AI and transfer learning. By automating processes, it enhances efficiency, reduces waste, and improves quality control in the agricultural sector. Future work can expand the model's capabilities and applications.</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29" name="矩形"/>
          <p:cNvSpPr>
            <a:spLocks/>
          </p:cNvSpPr>
          <p:nvPr/>
        </p:nvSpPr>
        <p:spPr>
          <a:xfrm rot="0">
            <a:off x="832104" y="1463040"/>
            <a:ext cx="12984480" cy="740664"/>
          </a:xfrm>
          <a:prstGeom prst="rect"/>
          <a:noFill/>
          <a:ln w="12700" cmpd="sng" cap="flat">
            <a:noFill/>
            <a:prstDash val="solid"/>
            <a:miter/>
          </a:ln>
        </p:spPr>
        <p:txBody>
          <a:bodyPr vert="horz" wrap="none" lIns="0" tIns="0" rIns="0" bIns="0" anchor="ctr" anchorCtr="0">
            <a:prstTxWarp prst="textNoShape"/>
          </a:bodyPr>
          <a:lstStyle/>
          <a:p>
            <a:pPr marL="0" indent="0" algn="l">
              <a:lnSpc>
                <a:spcPts val="5800"/>
              </a:lnSpc>
              <a:spcBef>
                <a:spcPts val="0"/>
              </a:spcBef>
              <a:spcAft>
                <a:spcPts val="0"/>
              </a:spcAft>
              <a:buNone/>
            </a:pPr>
            <a:r>
              <a:rPr lang="en-US" altLang="zh-CN" sz="4640" b="0" i="0" u="none" strike="noStrike" kern="1200" cap="none" spc="0" baseline="0">
                <a:solidFill>
                  <a:srgbClr val="5260E3"/>
                </a:solidFill>
                <a:latin typeface="思源黑体-思源黑体-Medium" pitchFamily="34" charset="0"/>
                <a:ea typeface="思源黑体-思源黑体-Medium" pitchFamily="34" charset="0"/>
                <a:cs typeface="思源黑体-思源黑体-Medium" pitchFamily="34" charset="0"/>
              </a:rPr>
              <a:t>Advancements in Smart Sorting System</a:t>
            </a:r>
            <a:endParaRPr lang="zh-CN" altLang="en-US" sz="4640" b="0" i="0" u="none" strike="noStrike" kern="1200" cap="none" spc="0" baseline="0">
              <a:solidFill>
                <a:schemeClr val="tx1"/>
              </a:solidFill>
              <a:latin typeface="Calibri" pitchFamily="0" charset="0"/>
              <a:ea typeface="等线" pitchFamily="0" charset="0"/>
              <a:cs typeface="Calibri" pitchFamily="0" charset="0"/>
            </a:endParaRPr>
          </a:p>
        </p:txBody>
      </p:sp>
      <p:sp>
        <p:nvSpPr>
          <p:cNvPr id="130" name="矩形"/>
          <p:cNvSpPr>
            <a:spLocks/>
          </p:cNvSpPr>
          <p:nvPr/>
        </p:nvSpPr>
        <p:spPr>
          <a:xfrm rot="0">
            <a:off x="8046719" y="2852928"/>
            <a:ext cx="5504689" cy="374903"/>
          </a:xfrm>
          <a:prstGeom prst="rect"/>
          <a:noFill/>
          <a:ln w="12700" cmpd="sng" cap="flat">
            <a:noFill/>
            <a:prstDash val="solid"/>
            <a:miter/>
          </a:ln>
        </p:spPr>
        <p:txBody>
          <a:bodyPr vert="horz" wrap="none" lIns="0" tIns="0" rIns="0" bIns="0" anchor="ctr" anchorCtr="0">
            <a:prstTxWarp prst="textNoShape"/>
          </a:bodyPr>
          <a:lstStyle/>
          <a:p>
            <a:pPr marL="0" indent="0" algn="l">
              <a:lnSpc>
                <a:spcPts val="2900"/>
              </a:lnSpc>
              <a:spcBef>
                <a:spcPts val="0"/>
              </a:spcBef>
              <a:spcAft>
                <a:spcPts val="0"/>
              </a:spcAft>
              <a:buNone/>
            </a:pPr>
            <a:r>
              <a:rPr lang="en-US" altLang="zh-CN" sz="232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Efficiency Enhancement</a:t>
            </a:r>
            <a:endParaRPr lang="zh-CN" altLang="en-US" sz="2320" b="0" i="0" u="none" strike="noStrike" kern="1200" cap="none" spc="0" baseline="0">
              <a:solidFill>
                <a:schemeClr val="tx1"/>
              </a:solidFill>
              <a:latin typeface="Calibri" pitchFamily="0" charset="0"/>
              <a:ea typeface="等线" pitchFamily="0" charset="0"/>
              <a:cs typeface="Calibri" pitchFamily="0" charset="0"/>
            </a:endParaRPr>
          </a:p>
        </p:txBody>
      </p:sp>
      <p:sp>
        <p:nvSpPr>
          <p:cNvPr id="131" name="矩形"/>
          <p:cNvSpPr>
            <a:spLocks/>
          </p:cNvSpPr>
          <p:nvPr/>
        </p:nvSpPr>
        <p:spPr>
          <a:xfrm rot="0">
            <a:off x="8046719" y="3364992"/>
            <a:ext cx="5504689" cy="594359"/>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Automates sorting processes to improve efficiency.</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
        <p:nvSpPr>
          <p:cNvPr id="132" name="矩形"/>
          <p:cNvSpPr>
            <a:spLocks/>
          </p:cNvSpPr>
          <p:nvPr/>
        </p:nvSpPr>
        <p:spPr>
          <a:xfrm rot="0">
            <a:off x="8046719" y="4727448"/>
            <a:ext cx="5504689" cy="594360"/>
          </a:xfrm>
          <a:prstGeom prst="rect"/>
          <a:noFill/>
          <a:ln w="12700" cmpd="sng" cap="flat">
            <a:noFill/>
            <a:prstDash val="solid"/>
            <a:miter/>
          </a:ln>
        </p:spPr>
        <p:txBody>
          <a:bodyPr vert="horz" wrap="square" lIns="0" tIns="0" rIns="0" bIns="0" anchor="ctr" anchorCtr="0">
            <a:prstTxWarp prst="textNoShape"/>
          </a:bodyPr>
          <a:lstStyle/>
          <a:p>
            <a:pPr marL="0" indent="0" algn="l">
              <a:lnSpc>
                <a:spcPts val="2320"/>
              </a:lnSpc>
              <a:spcBef>
                <a:spcPts val="0"/>
              </a:spcBef>
              <a:spcAft>
                <a:spcPts val="0"/>
              </a:spcAft>
              <a:buNone/>
            </a:pPr>
            <a:r>
              <a:rPr lang="en-US" altLang="zh-CN" sz="1850" b="0" i="0" u="none" strike="noStrike" kern="1200" cap="none" spc="0" baseline="0">
                <a:solidFill>
                  <a:srgbClr val="3B3B3B"/>
                </a:solidFill>
                <a:latin typeface="思源黑体-思源黑体-Medium" pitchFamily="34" charset="0"/>
                <a:ea typeface="思源黑体-思源黑体-Medium" pitchFamily="34" charset="0"/>
                <a:cs typeface="思源黑体-思源黑体-Medium" pitchFamily="34" charset="0"/>
              </a:rPr>
              <a:t>Significantly reduces waste in the agricultural sector.</a:t>
            </a:r>
            <a:endParaRPr lang="zh-CN" altLang="en-US" sz="1850" b="0" i="0" u="none" strike="noStrike" kern="1200" cap="none" spc="0" baseline="0">
              <a:solidFill>
                <a:schemeClr val="tx1"/>
              </a:solidFill>
              <a:latin typeface="Calibri" pitchFamily="0" charset="0"/>
              <a:ea typeface="等线" pitchFamily="0" charset="0"/>
              <a:cs typeface="Calibri" pitchFamily="0" charset="0"/>
            </a:endParaRPr>
          </a:p>
        </p:txBody>
      </p:sp>
    </p:spTree>
    <p:extLst>
      <p:ext uri="{BB962C8B-B14F-4D97-AF65-F5344CB8AC3E}">
        <p14:creationId xmlns:p14="http://schemas.microsoft.com/office/powerpoint/2010/main" val="60664753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
        <a:ea typeface=""/>
        <a:cs typeface=""/>
      </a:majorFont>
      <a:minorFont>
        <a:latin typeface=""/>
        <a:ea typeface=""/>
        <a:cs typeface=""/>
      </a:minorFont>
    </a:fontScheme>
    <a:fmtScheme name="Office Theme">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ppt/theme/theme2.xml><?xml version="1.0" encoding="utf-8"?>
<a:theme xmlns:a="http://schemas.openxmlformats.org/drawingml/2006/main" name="notesMaster1">
  <a:themeElements>
    <a:clrScheme name="notesMaster1">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notesMaster1">
      <a:majorFont>
        <a:latin typeface=""/>
        <a:ea typeface=""/>
        <a:cs typeface=""/>
      </a:majorFont>
      <a:minorFont>
        <a:latin typeface=""/>
        <a:ea typeface=""/>
        <a:cs typeface=""/>
      </a:minorFont>
    </a:fontScheme>
    <a:fmtScheme name="notesMaster1">
      <a:fillStyleLst>
        <a:solidFill>
          <a:schemeClr val="phClr"/>
        </a:solidFill>
        <a:gradFill/>
        <a:gradFill/>
      </a:fillStyleLst>
      <a:lnStyleLst>
        <a:ln/>
        <a:ln/>
        <a:ln/>
      </a:lnStyleLst>
      <a:effectStyleLst>
        <a:effectStyle>
          <a:effectLst/>
        </a:effectStyle>
        <a:effectStyle>
          <a:effectLst/>
        </a:effectStyle>
        <a:effectStyle>
          <a:effectLst/>
        </a:effectStyle>
      </a:effectStyleLst>
      <a:bgFillStyleLst>
        <a:solidFill>
          <a:schemeClr val="phClr"/>
        </a:solidFill>
        <a:gradFill/>
        <a:gradFill/>
      </a:bgFillStyleLst>
    </a:fmtScheme>
  </a:themeElements>
</a:theme>
</file>

<file path=docProps/app.xml><?xml version="1.0" encoding="utf-8"?>
<Properties xmlns="http://schemas.openxmlformats.org/officeDocument/2006/extended-properties">
  <Template>Normal.eit</Template>
  <TotalTime>19</TotalTime>
  <Application>Yozo_Office</Application>
  <Company>PptxGenJS</Company>
</Properties>
</file>

<file path=docProps/core.xml><?xml version="1.0" encoding="utf-8"?>
<cp:coreProperties xmlns:cp="http://schemas.openxmlformats.org/package/2006/metadata/core-properties" xmlns:dc="http://purl.org/dc/elements/1.1/" xmlns:dcterms="http://purl.org/dc/terms/" xmlns:xsi="http://www.w3.org/2001/XMLSchema-instance">
  <dc:title>PptxGenJS Presentation</dc:title>
  <dc:subject>PptxGenJS Presentation</dc:subject>
  <dc:creator>PptxGenJS</dc:creator>
  <cp:lastModifiedBy>root</cp:lastModifiedBy>
  <cp:revision>2</cp:revision>
  <dcterms:created xsi:type="dcterms:W3CDTF">2025-06-25T06:30:14Z</dcterms:created>
  <dcterms:modified xsi:type="dcterms:W3CDTF">2025-06-29T14:33:26Z</dcterms:modified>
</cp:coreProperties>
</file>